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5" r:id="rId1"/>
  </p:sldMasterIdLst>
  <p:notesMasterIdLst>
    <p:notesMasterId r:id="rId37"/>
  </p:notesMasterIdLst>
  <p:sldIdLst>
    <p:sldId id="325" r:id="rId2"/>
    <p:sldId id="433" r:id="rId3"/>
    <p:sldId id="588" r:id="rId4"/>
    <p:sldId id="589" r:id="rId5"/>
    <p:sldId id="590" r:id="rId6"/>
    <p:sldId id="591" r:id="rId7"/>
    <p:sldId id="593" r:id="rId8"/>
    <p:sldId id="595" r:id="rId9"/>
    <p:sldId id="609" r:id="rId10"/>
    <p:sldId id="597" r:id="rId11"/>
    <p:sldId id="600" r:id="rId12"/>
    <p:sldId id="596" r:id="rId13"/>
    <p:sldId id="598" r:id="rId14"/>
    <p:sldId id="586" r:id="rId15"/>
    <p:sldId id="599" r:id="rId16"/>
    <p:sldId id="585" r:id="rId17"/>
    <p:sldId id="517" r:id="rId18"/>
    <p:sldId id="601" r:id="rId19"/>
    <p:sldId id="602" r:id="rId20"/>
    <p:sldId id="603" r:id="rId21"/>
    <p:sldId id="619" r:id="rId22"/>
    <p:sldId id="605" r:id="rId23"/>
    <p:sldId id="620" r:id="rId24"/>
    <p:sldId id="606" r:id="rId25"/>
    <p:sldId id="607" r:id="rId26"/>
    <p:sldId id="608" r:id="rId27"/>
    <p:sldId id="610" r:id="rId28"/>
    <p:sldId id="614" r:id="rId29"/>
    <p:sldId id="582" r:id="rId30"/>
    <p:sldId id="583" r:id="rId31"/>
    <p:sldId id="581" r:id="rId32"/>
    <p:sldId id="612" r:id="rId33"/>
    <p:sldId id="613" r:id="rId34"/>
    <p:sldId id="618" r:id="rId35"/>
    <p:sldId id="611"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0000FF"/>
    <a:srgbClr val="009999"/>
    <a:srgbClr val="3333FF"/>
    <a:srgbClr val="006666"/>
    <a:srgbClr val="3366FF"/>
    <a:srgbClr val="126174"/>
    <a:srgbClr val="7A372A"/>
    <a:srgbClr val="792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5" autoAdjust="0"/>
    <p:restoredTop sz="94653" autoAdjust="0"/>
  </p:normalViewPr>
  <p:slideViewPr>
    <p:cSldViewPr snapToGrid="0">
      <p:cViewPr>
        <p:scale>
          <a:sx n="100" d="100"/>
          <a:sy n="100" d="100"/>
        </p:scale>
        <p:origin x="-882" y="-180"/>
      </p:cViewPr>
      <p:guideLst>
        <p:guide orient="horz" pos="2160"/>
        <p:guide pos="3840"/>
      </p:guideLst>
    </p:cSldViewPr>
  </p:slideViewPr>
  <p:outlineViewPr>
    <p:cViewPr>
      <p:scale>
        <a:sx n="33" d="100"/>
        <a:sy n="33" d="100"/>
      </p:scale>
      <p:origin x="0" y="-7653"/>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662FE-AF99-4E80-BA5E-9611CBA62F2F}" type="datetimeFigureOut">
              <a:rPr lang="zh-CN" altLang="en-US" smtClean="0"/>
              <a:t>2018/10/15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B7084-A50D-4551-A392-B7BFA630C85E}" type="slidenum">
              <a:rPr lang="zh-CN" altLang="en-US" smtClean="0"/>
              <a:t>‹#›</a:t>
            </a:fld>
            <a:endParaRPr lang="zh-CN" altLang="en-US"/>
          </a:p>
        </p:txBody>
      </p:sp>
    </p:spTree>
    <p:extLst>
      <p:ext uri="{BB962C8B-B14F-4D97-AF65-F5344CB8AC3E}">
        <p14:creationId xmlns:p14="http://schemas.microsoft.com/office/powerpoint/2010/main" val="313885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2A821BB-5C87-457E-B501-51A11550E31A}" type="slidenum">
              <a:rPr lang="zh-CN" altLang="en-US" smtClean="0"/>
              <a:pPr/>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着重介绍现在这种情况下出版社与成员馆信息不对称，馆配的低价恶性竞争</a:t>
            </a:r>
            <a:endParaRPr lang="zh-CN" altLang="en-US" dirty="0"/>
          </a:p>
        </p:txBody>
      </p:sp>
      <p:sp>
        <p:nvSpPr>
          <p:cNvPr id="4" name="灯片编号占位符 3"/>
          <p:cNvSpPr>
            <a:spLocks noGrp="1"/>
          </p:cNvSpPr>
          <p:nvPr>
            <p:ph type="sldNum" sz="quarter" idx="10"/>
          </p:nvPr>
        </p:nvSpPr>
        <p:spPr/>
        <p:txBody>
          <a:bodyPr/>
          <a:lstStyle/>
          <a:p>
            <a:fld id="{A8BB7084-A50D-4551-A392-B7BFA630C85E}" type="slidenum">
              <a:rPr lang="zh-CN" altLang="en-US" smtClean="0"/>
              <a:t>20</a:t>
            </a:fld>
            <a:endParaRPr lang="zh-CN" altLang="en-US"/>
          </a:p>
        </p:txBody>
      </p:sp>
    </p:spTree>
    <p:extLst>
      <p:ext uri="{BB962C8B-B14F-4D97-AF65-F5344CB8AC3E}">
        <p14:creationId xmlns:p14="http://schemas.microsoft.com/office/powerpoint/2010/main" val="268597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76482" name="幻灯片图像占位符 1"/>
          <p:cNvSpPr>
            <a:spLocks noGrp="1" noRot="1" noChangeAspect="1" noChangeArrowheads="1"/>
          </p:cNvSpPr>
          <p:nvPr>
            <p:ph type="sldImg" idx="4294967295"/>
          </p:nvPr>
        </p:nvSpPr>
        <p:spPr>
          <a:xfrm>
            <a:off x="6343650" y="4491038"/>
            <a:ext cx="2463800" cy="1385887"/>
          </a:xfrm>
          <a:ln/>
          <a:extLst>
            <a:ext uri="{91240B29-F687-4F45-9708-019B960494DF}">
              <a14:hiddenLine xmlns:a14="http://schemas.microsoft.com/office/drawing/2010/main" w="12700">
                <a:solidFill>
                  <a:srgbClr val="000000"/>
                </a:solidFill>
                <a:miter lim="800000"/>
                <a:headEnd/>
                <a:tailEnd/>
              </a14:hiddenLine>
            </a:ext>
          </a:extLst>
        </p:spPr>
      </p:sp>
      <p:sp>
        <p:nvSpPr>
          <p:cNvPr id="276483" name="备注占位符 2"/>
          <p:cNvSpPr>
            <a:spLocks noGrp="1" noRot="1" noChangeAspect="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使用方法：</a:t>
            </a:r>
            <a:br>
              <a:rPr lang="zh-CN" altLang="en-US"/>
            </a:br>
            <a:r>
              <a:rPr lang="en-US" altLang="zh-CN"/>
              <a:t>【</a:t>
            </a:r>
            <a:r>
              <a:rPr lang="zh-CN" altLang="en-US"/>
              <a:t>更改文字</a:t>
            </a:r>
            <a:r>
              <a:rPr lang="en-US" altLang="zh-CN"/>
              <a:t>】</a:t>
            </a:r>
            <a:r>
              <a:rPr lang="zh-CN" altLang="en-US"/>
              <a:t>：将标题框及正文框中的文字可直接改为您所需文字</a:t>
            </a:r>
            <a:br>
              <a:rPr lang="zh-CN" altLang="en-US"/>
            </a:br>
            <a:r>
              <a:rPr lang="en-US" altLang="zh-CN"/>
              <a:t>【</a:t>
            </a:r>
            <a:r>
              <a:rPr lang="zh-CN" altLang="en-US"/>
              <a:t>更改图片</a:t>
            </a:r>
            <a:r>
              <a:rPr lang="en-US" altLang="zh-CN"/>
              <a:t>】</a:t>
            </a:r>
            <a:r>
              <a:rPr lang="zh-CN" altLang="en-US"/>
              <a:t>：点中图片</a:t>
            </a:r>
            <a:r>
              <a:rPr lang="en-US" altLang="zh-CN"/>
              <a:t>》</a:t>
            </a:r>
            <a:r>
              <a:rPr lang="zh-CN" altLang="en-US"/>
              <a:t>绘图工具</a:t>
            </a:r>
            <a:r>
              <a:rPr lang="en-US" altLang="zh-CN"/>
              <a:t>》</a:t>
            </a:r>
            <a:r>
              <a:rPr lang="zh-CN" altLang="en-US"/>
              <a:t>格式</a:t>
            </a:r>
            <a:r>
              <a:rPr lang="en-US" altLang="zh-CN"/>
              <a:t>》</a:t>
            </a:r>
            <a:r>
              <a:rPr lang="zh-CN" altLang="en-US"/>
              <a:t>填充</a:t>
            </a:r>
            <a:r>
              <a:rPr lang="en-US" altLang="zh-CN"/>
              <a:t>》</a:t>
            </a:r>
            <a:r>
              <a:rPr lang="zh-CN" altLang="en-US"/>
              <a:t>图片</a:t>
            </a:r>
            <a:r>
              <a:rPr lang="en-US" altLang="zh-CN"/>
              <a:t>》</a:t>
            </a:r>
            <a:r>
              <a:rPr lang="zh-CN" altLang="en-US"/>
              <a:t>选择您需要展示的图片</a:t>
            </a:r>
            <a:br>
              <a:rPr lang="zh-CN" altLang="en-US"/>
            </a:br>
            <a:r>
              <a:rPr lang="en-US" altLang="zh-CN"/>
              <a:t>【</a:t>
            </a:r>
            <a:r>
              <a:rPr lang="zh-CN" altLang="en-US"/>
              <a:t>增加减少图片</a:t>
            </a:r>
            <a:r>
              <a:rPr lang="en-US" altLang="zh-CN"/>
              <a:t>】</a:t>
            </a:r>
            <a:r>
              <a:rPr lang="zh-CN" altLang="en-US"/>
              <a:t>：直接复制粘贴图片来增加图片数，复制后更改方法见</a:t>
            </a:r>
            <a:r>
              <a:rPr lang="en-US" altLang="zh-CN"/>
              <a:t>【</a:t>
            </a:r>
            <a:r>
              <a:rPr lang="zh-CN" altLang="en-US"/>
              <a:t>更改图片</a:t>
            </a:r>
            <a:r>
              <a:rPr lang="en-US" altLang="zh-CN"/>
              <a:t>】</a:t>
            </a:r>
            <a:r>
              <a:rPr lang="zh-CN" altLang="en-US"/>
              <a:t/>
            </a:r>
            <a:br>
              <a:rPr lang="zh-CN" altLang="en-US"/>
            </a:br>
            <a:r>
              <a:rPr lang="en-US" altLang="zh-CN"/>
              <a:t>【</a:t>
            </a:r>
            <a:r>
              <a:rPr lang="zh-CN" altLang="en-US"/>
              <a:t>更改图片色彩</a:t>
            </a:r>
            <a:r>
              <a:rPr lang="en-US" altLang="zh-CN"/>
              <a:t>】</a:t>
            </a:r>
            <a:r>
              <a:rPr lang="zh-CN" altLang="en-US"/>
              <a:t>：点中图片</a:t>
            </a:r>
            <a:r>
              <a:rPr lang="en-US" altLang="zh-CN"/>
              <a:t>》</a:t>
            </a:r>
            <a:r>
              <a:rPr lang="zh-CN" altLang="en-US"/>
              <a:t>图片工具</a:t>
            </a:r>
            <a:r>
              <a:rPr lang="en-US" altLang="zh-CN"/>
              <a:t>》</a:t>
            </a:r>
            <a:r>
              <a:rPr lang="zh-CN" altLang="en-US"/>
              <a:t>格式</a:t>
            </a:r>
            <a:r>
              <a:rPr lang="en-US" altLang="zh-CN"/>
              <a:t>》</a:t>
            </a:r>
            <a:r>
              <a:rPr lang="zh-CN" altLang="en-US"/>
              <a:t>色彩（重新着色）</a:t>
            </a:r>
            <a:r>
              <a:rPr lang="en-US" altLang="zh-CN"/>
              <a:t>》</a:t>
            </a:r>
            <a:r>
              <a:rPr lang="zh-CN" altLang="en-US"/>
              <a:t>选择您喜欢的色彩</a:t>
            </a:r>
            <a:br>
              <a:rPr lang="zh-CN" altLang="en-US"/>
            </a:br>
            <a:r>
              <a:rPr lang="zh-CN" altLang="en-US"/>
              <a:t>下载更多模板、视频教程：</a:t>
            </a:r>
            <a:r>
              <a:rPr lang="en-US" altLang="zh-CN"/>
              <a:t>http://www.mysoeasy.com</a:t>
            </a: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BB7084-A50D-4551-A392-B7BFA630C85E}" type="slidenum">
              <a:rPr lang="zh-CN" altLang="en-US" smtClean="0"/>
              <a:t>26</a:t>
            </a:fld>
            <a:endParaRPr lang="zh-CN" altLang="en-US"/>
          </a:p>
        </p:txBody>
      </p:sp>
    </p:spTree>
    <p:extLst>
      <p:ext uri="{BB962C8B-B14F-4D97-AF65-F5344CB8AC3E}">
        <p14:creationId xmlns:p14="http://schemas.microsoft.com/office/powerpoint/2010/main" val="3305175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normAutofit/>
          </a:bodyPr>
          <a:lstStyle>
            <a:lvl1pPr>
              <a:defRPr sz="5000">
                <a:latin typeface="楷体" panose="02010609060101010101" pitchFamily="49" charset="-122"/>
                <a:ea typeface="楷体" panose="02010609060101010101" pitchFamily="49"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1" y="4086225"/>
            <a:ext cx="8534401" cy="1552575"/>
          </a:xfrm>
        </p:spPr>
        <p:txBody>
          <a:bodyPr>
            <a:normAutofit/>
          </a:bodyPr>
          <a:lstStyle>
            <a:lvl1pPr marL="0" indent="0" algn="ctr">
              <a:buNone/>
              <a:defRPr sz="3200" b="0">
                <a:solidFill>
                  <a:schemeClr val="bg1">
                    <a:lumMod val="50000"/>
                  </a:schemeClr>
                </a:solidFill>
                <a:latin typeface="隶书" panose="02010509060101010101" pitchFamily="49" charset="-122"/>
                <a:ea typeface="隶书" panose="02010509060101010101" pitchFamily="49" charset="-122"/>
              </a:defRPr>
            </a:lvl1pPr>
            <a:lvl2pPr marL="474299" indent="0" algn="ctr">
              <a:buNone/>
              <a:defRPr>
                <a:solidFill>
                  <a:schemeClr val="tx1">
                    <a:tint val="75000"/>
                  </a:schemeClr>
                </a:solidFill>
              </a:defRPr>
            </a:lvl2pPr>
            <a:lvl3pPr marL="948599" indent="0" algn="ctr">
              <a:buNone/>
              <a:defRPr>
                <a:solidFill>
                  <a:schemeClr val="tx1">
                    <a:tint val="75000"/>
                  </a:schemeClr>
                </a:solidFill>
              </a:defRPr>
            </a:lvl3pPr>
            <a:lvl4pPr marL="1422898" indent="0" algn="ctr">
              <a:buNone/>
              <a:defRPr>
                <a:solidFill>
                  <a:schemeClr val="tx1">
                    <a:tint val="75000"/>
                  </a:schemeClr>
                </a:solidFill>
              </a:defRPr>
            </a:lvl4pPr>
            <a:lvl5pPr marL="1897197" indent="0" algn="ctr">
              <a:buNone/>
              <a:defRPr>
                <a:solidFill>
                  <a:schemeClr val="tx1">
                    <a:tint val="75000"/>
                  </a:schemeClr>
                </a:solidFill>
              </a:defRPr>
            </a:lvl5pPr>
            <a:lvl6pPr marL="2371496" indent="0" algn="ctr">
              <a:buNone/>
              <a:defRPr>
                <a:solidFill>
                  <a:schemeClr val="tx1">
                    <a:tint val="75000"/>
                  </a:schemeClr>
                </a:solidFill>
              </a:defRPr>
            </a:lvl6pPr>
            <a:lvl7pPr marL="2845796" indent="0" algn="ctr">
              <a:buNone/>
              <a:defRPr>
                <a:solidFill>
                  <a:schemeClr val="tx1">
                    <a:tint val="75000"/>
                  </a:schemeClr>
                </a:solidFill>
              </a:defRPr>
            </a:lvl7pPr>
            <a:lvl8pPr marL="3320095" indent="0" algn="ctr">
              <a:buNone/>
              <a:defRPr>
                <a:solidFill>
                  <a:schemeClr val="tx1">
                    <a:tint val="75000"/>
                  </a:schemeClr>
                </a:solidFill>
              </a:defRPr>
            </a:lvl8pPr>
            <a:lvl9pPr marL="3794394"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5" name="页脚占位符 4"/>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6" name="灯片编号占位符 5"/>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5" name="Footer Placeholder 4"/>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
        <p:nvSpPr>
          <p:cNvPr id="7" name="标题 1"/>
          <p:cNvSpPr>
            <a:spLocks noGrp="1"/>
          </p:cNvSpPr>
          <p:nvPr>
            <p:ph type="title" idx="4294967295"/>
          </p:nvPr>
        </p:nvSpPr>
        <p:spPr>
          <a:xfrm>
            <a:off x="2465364" y="507996"/>
            <a:ext cx="8444373" cy="545551"/>
          </a:xfrm>
          <a:prstGeom prst="rect">
            <a:avLst/>
          </a:prstGeom>
        </p:spPr>
        <p:txBody>
          <a:bodyPr anchor="b"/>
          <a:lstStyle/>
          <a:p>
            <a:pPr defTabSz="457200" fontAlgn="base"/>
            <a:endParaRPr lang="zh-CN" altLang="en-US" sz="2400" b="1" dirty="0">
              <a:solidFill>
                <a:srgbClr val="2A687E"/>
              </a:solidFill>
              <a:latin typeface="微软雅黑" pitchFamily="34" charset="-122"/>
              <a:ea typeface="微软雅黑" pitchFamily="34" charset="-122"/>
              <a:cs typeface="+mn-cs"/>
            </a:endParaRPr>
          </a:p>
        </p:txBody>
      </p:sp>
    </p:spTree>
    <p:extLst>
      <p:ext uri="{BB962C8B-B14F-4D97-AF65-F5344CB8AC3E}">
        <p14:creationId xmlns:p14="http://schemas.microsoft.com/office/powerpoint/2010/main" val="2111906286"/>
      </p:ext>
    </p:extLst>
  </p:cSld>
  <p:clrMapOvr>
    <a:masterClrMapping/>
  </p:clrMapOvr>
  <p:transition>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79" y="1845734"/>
            <a:ext cx="493776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6" name="Footer Placeholder 5"/>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
        <p:nvSpPr>
          <p:cNvPr id="9" name="标题 1"/>
          <p:cNvSpPr>
            <a:spLocks noGrp="1"/>
          </p:cNvSpPr>
          <p:nvPr>
            <p:ph type="title" idx="4294967295"/>
          </p:nvPr>
        </p:nvSpPr>
        <p:spPr>
          <a:xfrm>
            <a:off x="2465364" y="507996"/>
            <a:ext cx="8444373" cy="545551"/>
          </a:xfrm>
          <a:prstGeom prst="rect">
            <a:avLst/>
          </a:prstGeom>
        </p:spPr>
        <p:txBody>
          <a:bodyPr anchor="b"/>
          <a:lstStyle/>
          <a:p>
            <a:pPr defTabSz="457200" fontAlgn="base"/>
            <a:endParaRPr lang="zh-CN" altLang="en-US" sz="2400" b="1" dirty="0">
              <a:solidFill>
                <a:srgbClr val="2A687E"/>
              </a:solidFill>
              <a:latin typeface="微软雅黑" pitchFamily="34" charset="-122"/>
              <a:ea typeface="微软雅黑" pitchFamily="34" charset="-122"/>
              <a:cs typeface="+mn-cs"/>
            </a:endParaRPr>
          </a:p>
        </p:txBody>
      </p:sp>
    </p:spTree>
    <p:extLst>
      <p:ext uri="{BB962C8B-B14F-4D97-AF65-F5344CB8AC3E}">
        <p14:creationId xmlns:p14="http://schemas.microsoft.com/office/powerpoint/2010/main" val="2554633120"/>
      </p:ext>
    </p:extLst>
  </p:cSld>
  <p:clrMapOvr>
    <a:masterClrMapping/>
  </p:clrMapOvr>
  <p:transition>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4" name="Footer Placeholder 3"/>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
        <p:nvSpPr>
          <p:cNvPr id="6" name="标题 1"/>
          <p:cNvSpPr>
            <a:spLocks noGrp="1"/>
          </p:cNvSpPr>
          <p:nvPr>
            <p:ph type="title" idx="4294967295"/>
          </p:nvPr>
        </p:nvSpPr>
        <p:spPr>
          <a:xfrm>
            <a:off x="2465364" y="507996"/>
            <a:ext cx="8444373" cy="545551"/>
          </a:xfrm>
          <a:prstGeom prst="rect">
            <a:avLst/>
          </a:prstGeom>
        </p:spPr>
        <p:txBody>
          <a:bodyPr anchor="b"/>
          <a:lstStyle/>
          <a:p>
            <a:pPr defTabSz="457200" fontAlgn="base"/>
            <a:endParaRPr lang="zh-CN" altLang="en-US" sz="2400" b="1" dirty="0">
              <a:solidFill>
                <a:srgbClr val="2A687E"/>
              </a:solidFill>
              <a:latin typeface="微软雅黑" pitchFamily="34" charset="-122"/>
              <a:ea typeface="微软雅黑" pitchFamily="34" charset="-122"/>
              <a:cs typeface="+mn-cs"/>
            </a:endParaRPr>
          </a:p>
        </p:txBody>
      </p:sp>
    </p:spTree>
    <p:extLst>
      <p:ext uri="{BB962C8B-B14F-4D97-AF65-F5344CB8AC3E}">
        <p14:creationId xmlns:p14="http://schemas.microsoft.com/office/powerpoint/2010/main" val="692280169"/>
      </p:ext>
    </p:extLst>
  </p:cSld>
  <p:clrMapOvr>
    <a:masterClrMapping/>
  </p:clrMapOvr>
  <p:transition>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5" name="Footer Placeholder 4"/>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
        <p:nvSpPr>
          <p:cNvPr id="7" name="标题 1"/>
          <p:cNvSpPr>
            <a:spLocks noGrp="1"/>
          </p:cNvSpPr>
          <p:nvPr>
            <p:ph type="title" idx="4294967295"/>
          </p:nvPr>
        </p:nvSpPr>
        <p:spPr>
          <a:xfrm>
            <a:off x="2465364" y="507996"/>
            <a:ext cx="8444373" cy="545551"/>
          </a:xfrm>
          <a:prstGeom prst="rect">
            <a:avLst/>
          </a:prstGeom>
        </p:spPr>
        <p:txBody>
          <a:bodyPr anchor="b"/>
          <a:lstStyle/>
          <a:p>
            <a:pPr defTabSz="457200" fontAlgn="base"/>
            <a:endParaRPr lang="zh-CN" altLang="en-US" sz="2400" b="1" dirty="0">
              <a:solidFill>
                <a:srgbClr val="2A687E"/>
              </a:solidFill>
              <a:latin typeface="微软雅黑" pitchFamily="34" charset="-122"/>
              <a:ea typeface="微软雅黑" pitchFamily="34" charset="-122"/>
              <a:cs typeface="+mn-cs"/>
            </a:endParaRPr>
          </a:p>
        </p:txBody>
      </p:sp>
    </p:spTree>
    <p:extLst>
      <p:ext uri="{BB962C8B-B14F-4D97-AF65-F5344CB8AC3E}">
        <p14:creationId xmlns:p14="http://schemas.microsoft.com/office/powerpoint/2010/main" val="1280326934"/>
      </p:ext>
    </p:extLst>
  </p:cSld>
  <p:clrMapOvr>
    <a:masterClrMapping/>
  </p:clrMapOvr>
  <p:transition>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283" y="274575"/>
            <a:ext cx="10973435" cy="1142735"/>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283" y="6356467"/>
            <a:ext cx="2844906" cy="365040"/>
          </a:xfrm>
          <a:prstGeom prst="rect">
            <a:avLst/>
          </a:prstGeom>
        </p:spPr>
        <p:txBody>
          <a:bodyPr lIns="91394" tIns="45697" rIns="91394" bIns="45697"/>
          <a:lstStyle>
            <a:lvl1pPr>
              <a:defRPr/>
            </a:lvl1pPr>
          </a:lstStyle>
          <a:p>
            <a:pPr>
              <a:defRPr/>
            </a:pPr>
            <a:fld id="{1759C465-04E6-42EA-A120-728DAB425FCE}" type="datetime1">
              <a:rPr lang="zh-CN" altLang="en-US"/>
              <a:pPr>
                <a:defRPr/>
              </a:pPr>
              <a:t>2018/10/15</a:t>
            </a:fld>
            <a:endParaRPr lang="zh-CN" altLang="en-US" sz="1800">
              <a:solidFill>
                <a:schemeClr val="tx1"/>
              </a:solidFill>
            </a:endParaRPr>
          </a:p>
        </p:txBody>
      </p:sp>
      <p:sp>
        <p:nvSpPr>
          <p:cNvPr id="4" name="页脚占位符 3"/>
          <p:cNvSpPr>
            <a:spLocks noGrp="1"/>
          </p:cNvSpPr>
          <p:nvPr>
            <p:ph type="ftr" sz="quarter" idx="11"/>
          </p:nvPr>
        </p:nvSpPr>
        <p:spPr>
          <a:xfrm>
            <a:off x="4165019" y="6356467"/>
            <a:ext cx="3860376" cy="365040"/>
          </a:xfrm>
          <a:prstGeom prst="rect">
            <a:avLst/>
          </a:prstGeom>
        </p:spPr>
        <p:txBody>
          <a:bodyPr lIns="91394" tIns="45697" rIns="91394" bIns="45697"/>
          <a:lstStyle>
            <a:lvl1pPr>
              <a:defRPr/>
            </a:lvl1pPr>
          </a:lstStyle>
          <a:p>
            <a:pPr>
              <a:defRPr/>
            </a:pPr>
            <a:endParaRPr lang="zh-CN" altLang="zh-CN"/>
          </a:p>
        </p:txBody>
      </p:sp>
      <p:sp>
        <p:nvSpPr>
          <p:cNvPr id="5" name="灯片编号占位符 4"/>
          <p:cNvSpPr>
            <a:spLocks noGrp="1"/>
          </p:cNvSpPr>
          <p:nvPr>
            <p:ph type="sldNum" sz="quarter" idx="12"/>
          </p:nvPr>
        </p:nvSpPr>
        <p:spPr>
          <a:xfrm>
            <a:off x="8737813" y="6356467"/>
            <a:ext cx="2844905" cy="365040"/>
          </a:xfrm>
          <a:prstGeom prst="rect">
            <a:avLst/>
          </a:prstGeom>
        </p:spPr>
        <p:txBody>
          <a:bodyPr lIns="91394" tIns="45697" rIns="91394" bIns="45697"/>
          <a:lstStyle>
            <a:lvl1pPr>
              <a:defRPr/>
            </a:lvl1pPr>
          </a:lstStyle>
          <a:p>
            <a:pPr>
              <a:defRPr/>
            </a:pPr>
            <a:fld id="{5F2D4F93-B0B8-4A59-A238-9838D6DD64F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94079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1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5"/>
            <a:ext cx="10363200" cy="1500187"/>
          </a:xfrm>
        </p:spPr>
        <p:txBody>
          <a:bodyPr anchor="b"/>
          <a:lstStyle>
            <a:lvl1pPr marL="0" indent="0">
              <a:buNone/>
              <a:defRPr sz="2100">
                <a:solidFill>
                  <a:schemeClr val="tx1">
                    <a:tint val="75000"/>
                  </a:schemeClr>
                </a:solidFill>
              </a:defRPr>
            </a:lvl1pPr>
            <a:lvl2pPr marL="474299" indent="0">
              <a:buNone/>
              <a:defRPr sz="1900">
                <a:solidFill>
                  <a:schemeClr val="tx1">
                    <a:tint val="75000"/>
                  </a:schemeClr>
                </a:solidFill>
              </a:defRPr>
            </a:lvl2pPr>
            <a:lvl3pPr marL="948599" indent="0">
              <a:buNone/>
              <a:defRPr sz="1700">
                <a:solidFill>
                  <a:schemeClr val="tx1">
                    <a:tint val="75000"/>
                  </a:schemeClr>
                </a:solidFill>
              </a:defRPr>
            </a:lvl3pPr>
            <a:lvl4pPr marL="1422898" indent="0">
              <a:buNone/>
              <a:defRPr sz="1500">
                <a:solidFill>
                  <a:schemeClr val="tx1">
                    <a:tint val="75000"/>
                  </a:schemeClr>
                </a:solidFill>
              </a:defRPr>
            </a:lvl4pPr>
            <a:lvl5pPr marL="1897197" indent="0">
              <a:buNone/>
              <a:defRPr sz="1500">
                <a:solidFill>
                  <a:schemeClr val="tx1">
                    <a:tint val="75000"/>
                  </a:schemeClr>
                </a:solidFill>
              </a:defRPr>
            </a:lvl5pPr>
            <a:lvl6pPr marL="2371496" indent="0">
              <a:buNone/>
              <a:defRPr sz="1500">
                <a:solidFill>
                  <a:schemeClr val="tx1">
                    <a:tint val="75000"/>
                  </a:schemeClr>
                </a:solidFill>
              </a:defRPr>
            </a:lvl6pPr>
            <a:lvl7pPr marL="2845796" indent="0">
              <a:buNone/>
              <a:defRPr sz="1500">
                <a:solidFill>
                  <a:schemeClr val="tx1">
                    <a:tint val="75000"/>
                  </a:schemeClr>
                </a:solidFill>
              </a:defRPr>
            </a:lvl7pPr>
            <a:lvl8pPr marL="3320095" indent="0">
              <a:buNone/>
              <a:defRPr sz="1500">
                <a:solidFill>
                  <a:schemeClr val="tx1">
                    <a:tint val="75000"/>
                  </a:schemeClr>
                </a:solidFill>
              </a:defRPr>
            </a:lvl8pPr>
            <a:lvl9pPr marL="3794394" indent="0">
              <a:buNone/>
              <a:defRPr sz="1500">
                <a:solidFill>
                  <a:schemeClr val="tx1">
                    <a:tint val="75000"/>
                  </a:schemeClr>
                </a:solidFill>
              </a:defRPr>
            </a:lvl9pPr>
          </a:lstStyle>
          <a:p>
            <a:pPr lvl="0"/>
            <a:r>
              <a:rPr lang="zh-CN" altLang="en-US" smtClean="0"/>
              <a:t>单击此处编辑母版文本样式</a:t>
            </a:r>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2"/>
            <a:ext cx="538480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2"/>
            <a:ext cx="538480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2"/>
            <a:ext cx="4011085" cy="1162050"/>
          </a:xfrm>
        </p:spPr>
        <p:txBody>
          <a:bodyPr anchor="b"/>
          <a:lstStyle>
            <a:lvl1pPr algn="l">
              <a:defRPr sz="2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4" y="273050"/>
            <a:ext cx="6815667" cy="5853113"/>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2"/>
            <a:ext cx="4011085" cy="4691063"/>
          </a:xfrm>
        </p:spPr>
        <p:txBody>
          <a:bodyPr/>
          <a:lstStyle>
            <a:lvl1pPr marL="0" indent="0">
              <a:buNone/>
              <a:defRPr sz="1500"/>
            </a:lvl1pPr>
            <a:lvl2pPr marL="474299" indent="0">
              <a:buNone/>
              <a:defRPr sz="1200"/>
            </a:lvl2pPr>
            <a:lvl3pPr marL="948599" indent="0">
              <a:buNone/>
              <a:defRPr sz="1000"/>
            </a:lvl3pPr>
            <a:lvl4pPr marL="1422898" indent="0">
              <a:buNone/>
              <a:defRPr sz="900"/>
            </a:lvl4pPr>
            <a:lvl5pPr marL="1897197" indent="0">
              <a:buNone/>
              <a:defRPr sz="900"/>
            </a:lvl5pPr>
            <a:lvl6pPr marL="2371496" indent="0">
              <a:buNone/>
              <a:defRPr sz="900"/>
            </a:lvl6pPr>
            <a:lvl7pPr marL="2845796" indent="0">
              <a:buNone/>
              <a:defRPr sz="900"/>
            </a:lvl7pPr>
            <a:lvl8pPr marL="3320095" indent="0">
              <a:buNone/>
              <a:defRPr sz="900"/>
            </a:lvl8pPr>
            <a:lvl9pPr marL="379439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6" name="页脚占位符 5"/>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7" name="灯片编号占位符 6"/>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2"/>
            <a:ext cx="7315200" cy="566738"/>
          </a:xfrm>
        </p:spPr>
        <p:txBody>
          <a:bodyPr anchor="b"/>
          <a:lstStyle>
            <a:lvl1pPr algn="l">
              <a:defRPr sz="2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7"/>
            <a:ext cx="7315200" cy="4114800"/>
          </a:xfrm>
        </p:spPr>
        <p:txBody>
          <a:bodyPr/>
          <a:lstStyle>
            <a:lvl1pPr marL="0" indent="0">
              <a:buNone/>
              <a:defRPr sz="3300"/>
            </a:lvl1pPr>
            <a:lvl2pPr marL="474299" indent="0">
              <a:buNone/>
              <a:defRPr sz="2900"/>
            </a:lvl2pPr>
            <a:lvl3pPr marL="948599" indent="0">
              <a:buNone/>
              <a:defRPr sz="2500"/>
            </a:lvl3pPr>
            <a:lvl4pPr marL="1422898" indent="0">
              <a:buNone/>
              <a:defRPr sz="2100"/>
            </a:lvl4pPr>
            <a:lvl5pPr marL="1897197" indent="0">
              <a:buNone/>
              <a:defRPr sz="2100"/>
            </a:lvl5pPr>
            <a:lvl6pPr marL="2371496" indent="0">
              <a:buNone/>
              <a:defRPr sz="2100"/>
            </a:lvl6pPr>
            <a:lvl7pPr marL="2845796" indent="0">
              <a:buNone/>
              <a:defRPr sz="2100"/>
            </a:lvl7pPr>
            <a:lvl8pPr marL="3320095" indent="0">
              <a:buNone/>
              <a:defRPr sz="2100"/>
            </a:lvl8pPr>
            <a:lvl9pPr marL="3794394" indent="0">
              <a:buNone/>
              <a:defRPr sz="21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89717" y="5367339"/>
            <a:ext cx="7315200" cy="804862"/>
          </a:xfrm>
        </p:spPr>
        <p:txBody>
          <a:bodyPr/>
          <a:lstStyle>
            <a:lvl1pPr marL="0" indent="0">
              <a:buNone/>
              <a:defRPr sz="1500"/>
            </a:lvl1pPr>
            <a:lvl2pPr marL="474299" indent="0">
              <a:buNone/>
              <a:defRPr sz="1200"/>
            </a:lvl2pPr>
            <a:lvl3pPr marL="948599" indent="0">
              <a:buNone/>
              <a:defRPr sz="1000"/>
            </a:lvl3pPr>
            <a:lvl4pPr marL="1422898" indent="0">
              <a:buNone/>
              <a:defRPr sz="900"/>
            </a:lvl4pPr>
            <a:lvl5pPr marL="1897197" indent="0">
              <a:buNone/>
              <a:defRPr sz="900"/>
            </a:lvl5pPr>
            <a:lvl6pPr marL="2371496" indent="0">
              <a:buNone/>
              <a:defRPr sz="900"/>
            </a:lvl6pPr>
            <a:lvl7pPr marL="2845796" indent="0">
              <a:buNone/>
              <a:defRPr sz="900"/>
            </a:lvl7pPr>
            <a:lvl8pPr marL="3320095" indent="0">
              <a:buNone/>
              <a:defRPr sz="900"/>
            </a:lvl8pPr>
            <a:lvl9pPr marL="379439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6" name="页脚占位符 5"/>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7" name="灯片编号占位符 6"/>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1" y="6356352"/>
            <a:ext cx="2844800" cy="365125"/>
          </a:xfrm>
          <a:prstGeom prst="rect">
            <a:avLst/>
          </a:prstGeom>
        </p:spPr>
        <p:txBody>
          <a:bodyPr/>
          <a:lstStyle/>
          <a:p>
            <a:fld id="{B61BEF0D-F0BB-DE4B-95CE-6DB70DBA9567}" type="datetimeFigureOut">
              <a:rPr lang="en-US" smtClean="0"/>
              <a:pPr/>
              <a:t>10/15/2018</a:t>
            </a:fld>
            <a:endParaRPr lang="en-US" dirty="0"/>
          </a:p>
        </p:txBody>
      </p:sp>
      <p:sp>
        <p:nvSpPr>
          <p:cNvPr id="5" name="页脚占位符 4"/>
          <p:cNvSpPr>
            <a:spLocks noGrp="1"/>
          </p:cNvSpPr>
          <p:nvPr>
            <p:ph type="ftr" sz="quarter" idx="11"/>
          </p:nvPr>
        </p:nvSpPr>
        <p:spPr>
          <a:xfrm>
            <a:off x="4165600" y="6356352"/>
            <a:ext cx="3860801" cy="365125"/>
          </a:xfrm>
          <a:prstGeom prst="rect">
            <a:avLst/>
          </a:prstGeom>
        </p:spPr>
        <p:txBody>
          <a:bodyPr/>
          <a:lstStyle/>
          <a:p>
            <a:endParaRPr lang="en-US" dirty="0"/>
          </a:p>
        </p:txBody>
      </p:sp>
      <p:sp>
        <p:nvSpPr>
          <p:cNvPr id="6" name="灯片编号占位符 5"/>
          <p:cNvSpPr>
            <a:spLocks noGrp="1"/>
          </p:cNvSpPr>
          <p:nvPr>
            <p:ph type="sldNum" sz="quarter" idx="12"/>
          </p:nvPr>
        </p:nvSpPr>
        <p:spPr>
          <a:xfrm>
            <a:off x="8737601" y="6356352"/>
            <a:ext cx="2844800" cy="365125"/>
          </a:xfrm>
          <a:prstGeom prst="rect">
            <a:avLst/>
          </a:prstGeom>
        </p:spPr>
        <p:txBody>
          <a:bodyPr/>
          <a:lstStyle/>
          <a:p>
            <a:fld id="{D57F1E4F-1CFF-5643-939E-217C01CDF565}" type="slidenum">
              <a:rPr lang="en-US" smtClean="0"/>
              <a:pPr/>
              <a:t>‹#›</a:t>
            </a:fld>
            <a:endParaRPr lang="en-US" dirty="0"/>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238374" y="93388"/>
            <a:ext cx="9229725" cy="1143000"/>
          </a:xfrm>
          <a:prstGeom prst="rect">
            <a:avLst/>
          </a:prstGeom>
        </p:spPr>
        <p:txBody>
          <a:bodyPr vert="horz" lIns="94860" tIns="47430" rIns="94860" bIns="4743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09601" y="1600202"/>
            <a:ext cx="10972801" cy="4525963"/>
          </a:xfrm>
          <a:prstGeom prst="rect">
            <a:avLst/>
          </a:prstGeom>
        </p:spPr>
        <p:txBody>
          <a:bodyPr vert="horz" lIns="94860" tIns="47430" rIns="94860" bIns="4743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1" r:id="rId5"/>
    <p:sldLayoutId id="2147483772" r:id="rId6"/>
    <p:sldLayoutId id="2147483773" r:id="rId7"/>
    <p:sldLayoutId id="2147483774" r:id="rId8"/>
    <p:sldLayoutId id="2147483775" r:id="rId9"/>
    <p:sldLayoutId id="2147483776" r:id="rId10"/>
    <p:sldLayoutId id="2147483731" r:id="rId11"/>
    <p:sldLayoutId id="2147483733" r:id="rId12"/>
    <p:sldLayoutId id="2147483735" r:id="rId13"/>
    <p:sldLayoutId id="2147483739" r:id="rId14"/>
    <p:sldLayoutId id="2147483777" r:id="rId15"/>
  </p:sldLayoutIdLst>
  <p:transition>
    <p:wipe/>
  </p:transition>
  <p:txStyles>
    <p:titleStyle>
      <a:lvl1pPr algn="ctr" defTabSz="948599" rtl="0" eaLnBrk="1" latinLnBrk="0" hangingPunct="1">
        <a:spcBef>
          <a:spcPct val="0"/>
        </a:spcBef>
        <a:buNone/>
        <a:defRPr sz="4600" b="1" kern="1200">
          <a:solidFill>
            <a:srgbClr val="126174"/>
          </a:solidFill>
          <a:latin typeface="楷体" panose="02010609060101010101" pitchFamily="49" charset="-122"/>
          <a:ea typeface="楷体" panose="02010609060101010101" pitchFamily="49" charset="-122"/>
          <a:cs typeface="+mj-cs"/>
        </a:defRPr>
      </a:lvl1pPr>
    </p:titleStyle>
    <p:bodyStyle>
      <a:lvl1pPr marL="355724" indent="-355724" algn="l" defTabSz="948599" rtl="0" eaLnBrk="1" latinLnBrk="0" hangingPunct="1">
        <a:spcBef>
          <a:spcPct val="20000"/>
        </a:spcBef>
        <a:buFontTx/>
        <a:buBlip>
          <a:blip r:embed="rId18"/>
        </a:buBlip>
        <a:defRPr sz="3600" b="1" kern="1200">
          <a:solidFill>
            <a:srgbClr val="126174"/>
          </a:solidFill>
          <a:latin typeface="楷体" panose="02010609060101010101" pitchFamily="49" charset="-122"/>
          <a:ea typeface="楷体" panose="02010609060101010101" pitchFamily="49" charset="-122"/>
          <a:cs typeface="+mn-cs"/>
        </a:defRPr>
      </a:lvl1pPr>
      <a:lvl2pPr marL="770736" indent="-296437" algn="l" defTabSz="948599" rtl="0" eaLnBrk="1" latinLnBrk="0" hangingPunct="1">
        <a:spcBef>
          <a:spcPct val="20000"/>
        </a:spcBef>
        <a:buFontTx/>
        <a:buBlip>
          <a:blip r:embed="rId19"/>
        </a:buBlip>
        <a:defRPr sz="3200" b="1" kern="1200">
          <a:solidFill>
            <a:srgbClr val="126174"/>
          </a:solidFill>
          <a:latin typeface="楷体" panose="02010609060101010101" pitchFamily="49" charset="-122"/>
          <a:ea typeface="楷体" panose="02010609060101010101" pitchFamily="49" charset="-122"/>
          <a:cs typeface="+mn-cs"/>
        </a:defRPr>
      </a:lvl2pPr>
      <a:lvl3pPr marL="1185748" indent="-237150" algn="l" defTabSz="948599" rtl="0" eaLnBrk="1" latinLnBrk="0" hangingPunct="1">
        <a:spcBef>
          <a:spcPct val="20000"/>
        </a:spcBef>
        <a:buFont typeface="Arial" pitchFamily="34" charset="0"/>
        <a:buChar char="•"/>
        <a:defRPr sz="2800" b="1" kern="1200">
          <a:solidFill>
            <a:srgbClr val="126174"/>
          </a:solidFill>
          <a:latin typeface="楷体" panose="02010609060101010101" pitchFamily="49" charset="-122"/>
          <a:ea typeface="楷体" panose="02010609060101010101" pitchFamily="49" charset="-122"/>
          <a:cs typeface="+mn-cs"/>
        </a:defRPr>
      </a:lvl3pPr>
      <a:lvl4pPr marL="1660047" indent="-237150" algn="l" defTabSz="948599" rtl="0" eaLnBrk="1" latinLnBrk="0" hangingPunct="1">
        <a:spcBef>
          <a:spcPct val="20000"/>
        </a:spcBef>
        <a:buFont typeface="Arial" pitchFamily="34" charset="0"/>
        <a:buChar char="–"/>
        <a:defRPr sz="2400" b="1" kern="1200">
          <a:solidFill>
            <a:srgbClr val="126174"/>
          </a:solidFill>
          <a:latin typeface="楷体" panose="02010609060101010101" pitchFamily="49" charset="-122"/>
          <a:ea typeface="楷体" panose="02010609060101010101" pitchFamily="49" charset="-122"/>
          <a:cs typeface="+mn-cs"/>
        </a:defRPr>
      </a:lvl4pPr>
      <a:lvl5pPr marL="2134347" indent="-237150" algn="l" defTabSz="948599" rtl="0" eaLnBrk="1" latinLnBrk="0" hangingPunct="1">
        <a:spcBef>
          <a:spcPct val="20000"/>
        </a:spcBef>
        <a:buFont typeface="Arial" pitchFamily="34" charset="0"/>
        <a:buChar char="»"/>
        <a:defRPr sz="2000" b="1" kern="1200">
          <a:solidFill>
            <a:srgbClr val="126174"/>
          </a:solidFill>
          <a:latin typeface="楷体" panose="02010609060101010101" pitchFamily="49" charset="-122"/>
          <a:ea typeface="楷体" panose="02010609060101010101" pitchFamily="49" charset="-122"/>
          <a:cs typeface="+mn-cs"/>
        </a:defRPr>
      </a:lvl5pPr>
      <a:lvl6pPr marL="2608646" indent="-237150" algn="l" defTabSz="948599"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82945" indent="-237150" algn="l" defTabSz="948599"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57245" indent="-237150" algn="l" defTabSz="948599"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31544" indent="-237150" algn="l" defTabSz="948599"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948599" rtl="0" eaLnBrk="1" latinLnBrk="0" hangingPunct="1">
        <a:defRPr sz="1900" kern="1200">
          <a:solidFill>
            <a:schemeClr val="tx1"/>
          </a:solidFill>
          <a:latin typeface="+mn-lt"/>
          <a:ea typeface="+mn-ea"/>
          <a:cs typeface="+mn-cs"/>
        </a:defRPr>
      </a:lvl1pPr>
      <a:lvl2pPr marL="474299" algn="l" defTabSz="948599" rtl="0" eaLnBrk="1" latinLnBrk="0" hangingPunct="1">
        <a:defRPr sz="1900" kern="1200">
          <a:solidFill>
            <a:schemeClr val="tx1"/>
          </a:solidFill>
          <a:latin typeface="+mn-lt"/>
          <a:ea typeface="+mn-ea"/>
          <a:cs typeface="+mn-cs"/>
        </a:defRPr>
      </a:lvl2pPr>
      <a:lvl3pPr marL="948599" algn="l" defTabSz="948599" rtl="0" eaLnBrk="1" latinLnBrk="0" hangingPunct="1">
        <a:defRPr sz="1900" kern="1200">
          <a:solidFill>
            <a:schemeClr val="tx1"/>
          </a:solidFill>
          <a:latin typeface="+mn-lt"/>
          <a:ea typeface="+mn-ea"/>
          <a:cs typeface="+mn-cs"/>
        </a:defRPr>
      </a:lvl3pPr>
      <a:lvl4pPr marL="1422898" algn="l" defTabSz="948599" rtl="0" eaLnBrk="1" latinLnBrk="0" hangingPunct="1">
        <a:defRPr sz="1900" kern="1200">
          <a:solidFill>
            <a:schemeClr val="tx1"/>
          </a:solidFill>
          <a:latin typeface="+mn-lt"/>
          <a:ea typeface="+mn-ea"/>
          <a:cs typeface="+mn-cs"/>
        </a:defRPr>
      </a:lvl4pPr>
      <a:lvl5pPr marL="1897197" algn="l" defTabSz="948599" rtl="0" eaLnBrk="1" latinLnBrk="0" hangingPunct="1">
        <a:defRPr sz="1900" kern="1200">
          <a:solidFill>
            <a:schemeClr val="tx1"/>
          </a:solidFill>
          <a:latin typeface="+mn-lt"/>
          <a:ea typeface="+mn-ea"/>
          <a:cs typeface="+mn-cs"/>
        </a:defRPr>
      </a:lvl5pPr>
      <a:lvl6pPr marL="2371496" algn="l" defTabSz="948599" rtl="0" eaLnBrk="1" latinLnBrk="0" hangingPunct="1">
        <a:defRPr sz="1900" kern="1200">
          <a:solidFill>
            <a:schemeClr val="tx1"/>
          </a:solidFill>
          <a:latin typeface="+mn-lt"/>
          <a:ea typeface="+mn-ea"/>
          <a:cs typeface="+mn-cs"/>
        </a:defRPr>
      </a:lvl6pPr>
      <a:lvl7pPr marL="2845796" algn="l" defTabSz="948599" rtl="0" eaLnBrk="1" latinLnBrk="0" hangingPunct="1">
        <a:defRPr sz="1900" kern="1200">
          <a:solidFill>
            <a:schemeClr val="tx1"/>
          </a:solidFill>
          <a:latin typeface="+mn-lt"/>
          <a:ea typeface="+mn-ea"/>
          <a:cs typeface="+mn-cs"/>
        </a:defRPr>
      </a:lvl7pPr>
      <a:lvl8pPr marL="3320095" algn="l" defTabSz="948599" rtl="0" eaLnBrk="1" latinLnBrk="0" hangingPunct="1">
        <a:defRPr sz="1900" kern="1200">
          <a:solidFill>
            <a:schemeClr val="tx1"/>
          </a:solidFill>
          <a:latin typeface="+mn-lt"/>
          <a:ea typeface="+mn-ea"/>
          <a:cs typeface="+mn-cs"/>
        </a:defRPr>
      </a:lvl8pPr>
      <a:lvl9pPr marL="3794394" algn="l" defTabSz="94859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sz="5400" b="1" dirty="0" smtClean="0">
                <a:latin typeface="Cambria" panose="02040503050406030204" pitchFamily="18" charset="0"/>
                <a:ea typeface="Cambria" panose="02040503050406030204" pitchFamily="18" charset="0"/>
              </a:rPr>
              <a:t>CALIS</a:t>
            </a:r>
            <a:r>
              <a:rPr lang="zh-CN" altLang="en-US" sz="5400" b="1" dirty="0" smtClean="0"/>
              <a:t>名称规范工作简报</a:t>
            </a:r>
            <a:endParaRPr lang="zh-CN" altLang="en-US" sz="5400" b="1" dirty="0">
              <a:solidFill>
                <a:srgbClr val="0070C0"/>
              </a:solidFill>
              <a:latin typeface="等线" panose="02010600030101010101" pitchFamily="2" charset="-122"/>
              <a:ea typeface="等线" panose="02010600030101010101" pitchFamily="2" charset="-122"/>
            </a:endParaRPr>
          </a:p>
        </p:txBody>
      </p:sp>
      <p:sp>
        <p:nvSpPr>
          <p:cNvPr id="3" name="副标题 2"/>
          <p:cNvSpPr>
            <a:spLocks noGrp="1"/>
          </p:cNvSpPr>
          <p:nvPr>
            <p:ph type="subTitle" idx="1"/>
          </p:nvPr>
        </p:nvSpPr>
        <p:spPr>
          <a:xfrm>
            <a:off x="1838326" y="3876675"/>
            <a:ext cx="8534401" cy="1552575"/>
          </a:xfrm>
        </p:spPr>
        <p:txBody>
          <a:bodyPr>
            <a:noAutofit/>
          </a:bodyPr>
          <a:lstStyle/>
          <a:p>
            <a:r>
              <a:rPr lang="en-US" altLang="zh-CN" sz="2800" dirty="0">
                <a:solidFill>
                  <a:schemeClr val="tx1">
                    <a:lumMod val="65000"/>
                    <a:lumOff val="35000"/>
                  </a:schemeClr>
                </a:solidFill>
                <a:latin typeface="Cambria" panose="02040503050406030204" pitchFamily="18" charset="0"/>
                <a:ea typeface="Cambria" panose="02040503050406030204" pitchFamily="18" charset="0"/>
                <a:cs typeface="Arial" pitchFamily="34" charset="0"/>
              </a:rPr>
              <a:t>CALIS</a:t>
            </a:r>
            <a:r>
              <a:rPr lang="zh-CN" altLang="en-US" dirty="0">
                <a:solidFill>
                  <a:schemeClr val="tx1">
                    <a:lumMod val="65000"/>
                    <a:lumOff val="35000"/>
                  </a:schemeClr>
                </a:solidFill>
                <a:latin typeface="Arial" pitchFamily="34" charset="0"/>
                <a:ea typeface="隶书" pitchFamily="49" charset="-122"/>
                <a:cs typeface="Arial" pitchFamily="34" charset="0"/>
              </a:rPr>
              <a:t>联机编目</a:t>
            </a:r>
            <a:r>
              <a:rPr lang="zh-CN" altLang="en-US" dirty="0" smtClean="0">
                <a:solidFill>
                  <a:schemeClr val="tx1">
                    <a:lumMod val="65000"/>
                    <a:lumOff val="35000"/>
                  </a:schemeClr>
                </a:solidFill>
                <a:latin typeface="Arial" pitchFamily="34" charset="0"/>
                <a:ea typeface="隶书" pitchFamily="49" charset="-122"/>
                <a:cs typeface="Arial" pitchFamily="34" charset="0"/>
              </a:rPr>
              <a:t>中心</a:t>
            </a:r>
            <a:endParaRPr lang="en-US" altLang="zh-CN" dirty="0" smtClean="0">
              <a:solidFill>
                <a:schemeClr val="tx1">
                  <a:lumMod val="65000"/>
                  <a:lumOff val="35000"/>
                </a:schemeClr>
              </a:solidFill>
              <a:latin typeface="Arial" pitchFamily="34" charset="0"/>
              <a:ea typeface="隶书" pitchFamily="49" charset="-122"/>
              <a:cs typeface="Arial" pitchFamily="34" charset="0"/>
            </a:endParaRPr>
          </a:p>
          <a:p>
            <a:r>
              <a:rPr lang="zh-CN" altLang="en-US" dirty="0" smtClean="0">
                <a:solidFill>
                  <a:schemeClr val="tx1">
                    <a:lumMod val="65000"/>
                    <a:lumOff val="35000"/>
                  </a:schemeClr>
                </a:solidFill>
                <a:latin typeface="Arial" pitchFamily="34" charset="0"/>
                <a:ea typeface="隶书" pitchFamily="49" charset="-122"/>
                <a:cs typeface="Arial" pitchFamily="34" charset="0"/>
              </a:rPr>
              <a:t>刘</a:t>
            </a:r>
            <a:r>
              <a:rPr lang="zh-CN" altLang="en-US" dirty="0">
                <a:solidFill>
                  <a:schemeClr val="tx1">
                    <a:lumMod val="65000"/>
                    <a:lumOff val="35000"/>
                  </a:schemeClr>
                </a:solidFill>
                <a:latin typeface="Arial" pitchFamily="34" charset="0"/>
                <a:ea typeface="隶书" pitchFamily="49" charset="-122"/>
                <a:cs typeface="Arial" pitchFamily="34" charset="0"/>
              </a:rPr>
              <a:t>春玥 </a:t>
            </a:r>
            <a:endParaRPr lang="en-US" altLang="zh-CN" dirty="0">
              <a:solidFill>
                <a:schemeClr val="tx1">
                  <a:lumMod val="65000"/>
                  <a:lumOff val="35000"/>
                </a:schemeClr>
              </a:solidFill>
              <a:latin typeface="Arial" pitchFamily="34" charset="0"/>
              <a:ea typeface="隶书" pitchFamily="49" charset="-122"/>
              <a:cs typeface="Arial" pitchFamily="34" charset="0"/>
            </a:endParaRPr>
          </a:p>
        </p:txBody>
      </p:sp>
      <p:sp>
        <p:nvSpPr>
          <p:cNvPr id="4" name="矩形 3"/>
          <p:cNvSpPr/>
          <p:nvPr/>
        </p:nvSpPr>
        <p:spPr>
          <a:xfrm>
            <a:off x="400049" y="258544"/>
            <a:ext cx="7077075" cy="830997"/>
          </a:xfrm>
          <a:prstGeom prst="rect">
            <a:avLst/>
          </a:prstGeom>
        </p:spPr>
        <p:txBody>
          <a:bodyPr wrap="square">
            <a:spAutoFit/>
          </a:bodyPr>
          <a:lstStyle/>
          <a:p>
            <a:r>
              <a:rPr lang="zh-TW" altLang="zh-CN" sz="2800" dirty="0">
                <a:solidFill>
                  <a:srgbClr val="7A372A"/>
                </a:solidFill>
                <a:latin typeface="Arial" pitchFamily="34" charset="0"/>
                <a:ea typeface="隶书" pitchFamily="49" charset="-122"/>
                <a:cs typeface="Arial" pitchFamily="34" charset="0"/>
              </a:rPr>
              <a:t>中文</a:t>
            </a:r>
            <a:r>
              <a:rPr lang="zh-CN" altLang="en-US" sz="2800" dirty="0">
                <a:solidFill>
                  <a:srgbClr val="7A372A"/>
                </a:solidFill>
                <a:latin typeface="Arial" pitchFamily="34" charset="0"/>
                <a:ea typeface="隶书" pitchFamily="49" charset="-122"/>
                <a:cs typeface="Arial" pitchFamily="34" charset="0"/>
              </a:rPr>
              <a:t>名称规范联合协调委员会</a:t>
            </a:r>
            <a:r>
              <a:rPr lang="zh-TW" altLang="zh-CN" sz="2800" dirty="0">
                <a:solidFill>
                  <a:srgbClr val="7A372A"/>
                </a:solidFill>
                <a:latin typeface="Arial" pitchFamily="34" charset="0"/>
                <a:ea typeface="隶书" pitchFamily="49" charset="-122"/>
                <a:cs typeface="Arial" pitchFamily="34" charset="0"/>
              </a:rPr>
              <a:t>第</a:t>
            </a:r>
            <a:r>
              <a:rPr lang="zh-CN" altLang="en-US" sz="2800" dirty="0" smtClean="0">
                <a:solidFill>
                  <a:srgbClr val="7A372A"/>
                </a:solidFill>
                <a:latin typeface="Arial" pitchFamily="34" charset="0"/>
                <a:ea typeface="隶书" pitchFamily="49" charset="-122"/>
                <a:cs typeface="Arial" pitchFamily="34" charset="0"/>
              </a:rPr>
              <a:t>十六</a:t>
            </a:r>
            <a:r>
              <a:rPr lang="zh-TW" altLang="zh-CN" sz="2800" dirty="0" smtClean="0">
                <a:solidFill>
                  <a:srgbClr val="7A372A"/>
                </a:solidFill>
                <a:latin typeface="Arial" pitchFamily="34" charset="0"/>
                <a:ea typeface="隶书" pitchFamily="49" charset="-122"/>
                <a:cs typeface="Arial" pitchFamily="34" charset="0"/>
              </a:rPr>
              <a:t>次</a:t>
            </a:r>
            <a:r>
              <a:rPr lang="zh-CN" altLang="en-US" sz="2800" dirty="0">
                <a:solidFill>
                  <a:srgbClr val="7A372A"/>
                </a:solidFill>
                <a:latin typeface="Arial" pitchFamily="34" charset="0"/>
                <a:ea typeface="隶书" pitchFamily="49" charset="-122"/>
                <a:cs typeface="Arial" pitchFamily="34" charset="0"/>
              </a:rPr>
              <a:t>会议</a:t>
            </a:r>
            <a:endParaRPr lang="en-US" altLang="zh-CN" sz="2800" dirty="0">
              <a:solidFill>
                <a:srgbClr val="7A372A"/>
              </a:solidFill>
              <a:latin typeface="Arial" pitchFamily="34" charset="0"/>
              <a:ea typeface="隶书" pitchFamily="49" charset="-122"/>
              <a:cs typeface="Arial" pitchFamily="34" charset="0"/>
            </a:endParaRPr>
          </a:p>
          <a:p>
            <a:r>
              <a:rPr lang="en-US" altLang="zh-CN" sz="2000" dirty="0">
                <a:solidFill>
                  <a:srgbClr val="7A372A"/>
                </a:solidFill>
                <a:ea typeface="隶书" panose="02010509060101010101" pitchFamily="49" charset="-122"/>
                <a:cs typeface="Arial" pitchFamily="34" charset="0"/>
              </a:rPr>
              <a:t>2018</a:t>
            </a:r>
            <a:r>
              <a:rPr lang="zh-CN" altLang="en-US" sz="2000" dirty="0">
                <a:solidFill>
                  <a:srgbClr val="7A372A"/>
                </a:solidFill>
                <a:latin typeface="隶书" panose="02010509060101010101" pitchFamily="49" charset="-122"/>
                <a:ea typeface="隶书" panose="02010509060101010101" pitchFamily="49" charset="-122"/>
                <a:cs typeface="Arial" pitchFamily="34" charset="0"/>
              </a:rPr>
              <a:t>年</a:t>
            </a:r>
            <a:r>
              <a:rPr lang="en-US" altLang="zh-CN" sz="2000" dirty="0">
                <a:solidFill>
                  <a:srgbClr val="7A372A"/>
                </a:solidFill>
                <a:ea typeface="隶书" panose="02010509060101010101" pitchFamily="49" charset="-122"/>
                <a:cs typeface="Arial" pitchFamily="34" charset="0"/>
              </a:rPr>
              <a:t>10</a:t>
            </a:r>
            <a:r>
              <a:rPr lang="zh-CN" altLang="en-US" sz="2000" dirty="0">
                <a:solidFill>
                  <a:srgbClr val="7A372A"/>
                </a:solidFill>
                <a:latin typeface="隶书" panose="02010509060101010101" pitchFamily="49" charset="-122"/>
                <a:ea typeface="隶书" panose="02010509060101010101" pitchFamily="49" charset="-122"/>
                <a:cs typeface="Arial" pitchFamily="34" charset="0"/>
              </a:rPr>
              <a:t>月</a:t>
            </a:r>
            <a:r>
              <a:rPr lang="en-US" altLang="zh-CN" sz="2000" dirty="0">
                <a:solidFill>
                  <a:srgbClr val="7A372A"/>
                </a:solidFill>
                <a:ea typeface="隶书" panose="02010509060101010101" pitchFamily="49" charset="-122"/>
                <a:cs typeface="Arial" pitchFamily="34" charset="0"/>
              </a:rPr>
              <a:t>26</a:t>
            </a:r>
            <a:r>
              <a:rPr lang="zh-CN" altLang="en-US" sz="2000" dirty="0">
                <a:solidFill>
                  <a:srgbClr val="7A372A"/>
                </a:solidFill>
                <a:latin typeface="隶书" panose="02010509060101010101" pitchFamily="49" charset="-122"/>
                <a:ea typeface="隶书" panose="02010509060101010101" pitchFamily="49" charset="-122"/>
                <a:cs typeface="Arial" pitchFamily="34" charset="0"/>
              </a:rPr>
              <a:t>日</a:t>
            </a:r>
            <a:r>
              <a:rPr lang="en-US" altLang="zh-CN" sz="2000" dirty="0">
                <a:solidFill>
                  <a:srgbClr val="7A372A"/>
                </a:solidFill>
                <a:latin typeface="隶书" panose="02010509060101010101" pitchFamily="49" charset="-122"/>
                <a:ea typeface="隶书" panose="02010509060101010101" pitchFamily="49" charset="-122"/>
                <a:cs typeface="Arial" pitchFamily="34" charset="0"/>
              </a:rPr>
              <a:t>  </a:t>
            </a:r>
            <a:r>
              <a:rPr lang="zh-CN" altLang="en-US" sz="2000" dirty="0">
                <a:solidFill>
                  <a:srgbClr val="7A372A"/>
                </a:solidFill>
                <a:latin typeface="隶书" panose="02010509060101010101" pitchFamily="49" charset="-122"/>
                <a:ea typeface="隶书" panose="02010509060101010101" pitchFamily="49" charset="-122"/>
                <a:cs typeface="Arial" pitchFamily="34" charset="0"/>
              </a:rPr>
              <a:t>北京</a:t>
            </a:r>
          </a:p>
        </p:txBody>
      </p:sp>
    </p:spTree>
    <p:extLst>
      <p:ext uri="{BB962C8B-B14F-4D97-AF65-F5344CB8AC3E}">
        <p14:creationId xmlns:p14="http://schemas.microsoft.com/office/powerpoint/2010/main" val="2702957523"/>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43024" y="45763"/>
            <a:ext cx="9229725" cy="1143000"/>
          </a:xfrm>
        </p:spPr>
        <p:txBody>
          <a:bodyPr>
            <a:normAutofit/>
          </a:bodyPr>
          <a:lstStyle/>
          <a:p>
            <a:r>
              <a:rPr lang="zh-CN" altLang="en-US" sz="4000" dirty="0" smtClean="0">
                <a:latin typeface="Cambria" panose="02040503050406030204" pitchFamily="18" charset="0"/>
              </a:rPr>
              <a:t>蒙古</a:t>
            </a:r>
            <a:r>
              <a:rPr lang="zh-CN" altLang="en-US" sz="4000" dirty="0">
                <a:latin typeface="Cambria" panose="02040503050406030204" pitchFamily="18" charset="0"/>
              </a:rPr>
              <a:t>文文献资源建设工作</a:t>
            </a:r>
            <a:endParaRPr lang="zh-CN" altLang="en-US" sz="4000" dirty="0"/>
          </a:p>
        </p:txBody>
      </p:sp>
      <p:sp>
        <p:nvSpPr>
          <p:cNvPr id="3" name="内容占位符 2"/>
          <p:cNvSpPr>
            <a:spLocks noGrp="1"/>
          </p:cNvSpPr>
          <p:nvPr>
            <p:ph idx="1"/>
          </p:nvPr>
        </p:nvSpPr>
        <p:spPr>
          <a:xfrm>
            <a:off x="695326" y="1133477"/>
            <a:ext cx="10972801" cy="923923"/>
          </a:xfrm>
        </p:spPr>
        <p:txBody>
          <a:bodyPr>
            <a:normAutofit/>
          </a:bodyPr>
          <a:lstStyle/>
          <a:p>
            <a:r>
              <a:rPr lang="zh-CN" altLang="zh-CN" sz="2400" b="1" dirty="0">
                <a:latin typeface="楷体" panose="02010609060101010101" pitchFamily="49" charset="-122"/>
                <a:ea typeface="楷体" panose="02010609060101010101" pitchFamily="49" charset="-122"/>
              </a:rPr>
              <a:t>我国蒙古族使用的传统蒙古文改良自回鹘文字母，采用从上到下连写，从左到右移行的书写</a:t>
            </a:r>
            <a:r>
              <a:rPr lang="zh-CN" altLang="zh-CN" sz="2400" b="1" dirty="0" smtClean="0">
                <a:latin typeface="楷体" panose="02010609060101010101" pitchFamily="49" charset="-122"/>
                <a:ea typeface="楷体" panose="02010609060101010101" pitchFamily="49" charset="-122"/>
              </a:rPr>
              <a:t>形式</a:t>
            </a:r>
            <a:endParaRPr lang="zh-CN" altLang="en-US" sz="2400" b="1" dirty="0">
              <a:latin typeface="楷体" panose="02010609060101010101" pitchFamily="49" charset="-122"/>
              <a:ea typeface="楷体" panose="02010609060101010101" pitchFamily="49" charset="-122"/>
            </a:endParaRPr>
          </a:p>
        </p:txBody>
      </p:sp>
      <p:pic>
        <p:nvPicPr>
          <p:cNvPr id="2052" name="Picture 4" descr="http://www.mongolnom.com/images/upload/Image/1(2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1" y="1949000"/>
            <a:ext cx="3216274" cy="46803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mongolnom.com/images/upload/Image/2(2301).jpg"/>
          <p:cNvPicPr>
            <a:picLocks noChangeAspect="1" noChangeArrowheads="1"/>
          </p:cNvPicPr>
          <p:nvPr/>
        </p:nvPicPr>
        <p:blipFill rotWithShape="1">
          <a:blip r:embed="rId3">
            <a:extLst>
              <a:ext uri="{28A0092B-C50C-407E-A947-70E740481C1C}">
                <a14:useLocalDpi xmlns:a14="http://schemas.microsoft.com/office/drawing/2010/main" val="0"/>
              </a:ext>
            </a:extLst>
          </a:blip>
          <a:srcRect t="5001" b="7691"/>
          <a:stretch/>
        </p:blipFill>
        <p:spPr bwMode="auto">
          <a:xfrm>
            <a:off x="6383338" y="1879206"/>
            <a:ext cx="3694112" cy="481011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3697" y="2524125"/>
            <a:ext cx="615553" cy="3286125"/>
          </a:xfrm>
          <a:prstGeom prst="rect">
            <a:avLst/>
          </a:prstGeom>
          <a:noFill/>
        </p:spPr>
        <p:txBody>
          <a:bodyPr vert="eaVert" wrap="square" rtlCol="0">
            <a:spAutoFit/>
          </a:bodyPr>
          <a:lstStyle/>
          <a:p>
            <a:r>
              <a:rPr lang="en-US" altLang="zh-CN" sz="2800" b="1" dirty="0" smtClean="0">
                <a:solidFill>
                  <a:schemeClr val="tx1">
                    <a:lumMod val="65000"/>
                    <a:lumOff val="35000"/>
                  </a:schemeClr>
                </a:solidFill>
                <a:latin typeface="楷体" panose="02010609060101010101" pitchFamily="49" charset="-122"/>
                <a:ea typeface="楷体" panose="02010609060101010101" pitchFamily="49" charset="-122"/>
              </a:rPr>
              <a:t>《</a:t>
            </a:r>
            <a:r>
              <a:rPr lang="zh-CN" altLang="en-US" sz="2800" b="1" dirty="0" smtClean="0">
                <a:solidFill>
                  <a:schemeClr val="tx1">
                    <a:lumMod val="65000"/>
                    <a:lumOff val="35000"/>
                  </a:schemeClr>
                </a:solidFill>
                <a:latin typeface="楷体" panose="02010609060101010101" pitchFamily="49" charset="-122"/>
                <a:ea typeface="楷体" panose="02010609060101010101" pitchFamily="49" charset="-122"/>
              </a:rPr>
              <a:t>蒙古社会制度史</a:t>
            </a:r>
            <a:r>
              <a:rPr lang="en-US" altLang="zh-CN" sz="2800" b="1" dirty="0" smtClean="0">
                <a:solidFill>
                  <a:schemeClr val="tx1">
                    <a:lumMod val="65000"/>
                    <a:lumOff val="35000"/>
                  </a:schemeClr>
                </a:solidFill>
                <a:latin typeface="楷体" panose="02010609060101010101" pitchFamily="49" charset="-122"/>
                <a:ea typeface="楷体" panose="02010609060101010101" pitchFamily="49" charset="-122"/>
              </a:rPr>
              <a:t>》</a:t>
            </a:r>
            <a:endParaRPr lang="zh-CN" altLang="en-US" sz="2800" dirty="0">
              <a:solidFill>
                <a:schemeClr val="tx1">
                  <a:lumMod val="65000"/>
                  <a:lumOff val="3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418660403"/>
      </p:ext>
    </p:extLst>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42934" y="1226863"/>
            <a:ext cx="11187115" cy="647698"/>
          </a:xfrm>
        </p:spPr>
        <p:txBody>
          <a:bodyPr>
            <a:noAutofit/>
          </a:bodyPr>
          <a:lstStyle/>
          <a:p>
            <a:r>
              <a:rPr lang="zh-CN" altLang="en-US" sz="2400" dirty="0" smtClean="0"/>
              <a:t>编目员需要</a:t>
            </a:r>
            <a:r>
              <a:rPr lang="zh-CN" altLang="en-US" sz="2400" dirty="0"/>
              <a:t>安装蒙文输入法</a:t>
            </a:r>
            <a:r>
              <a:rPr lang="zh-CN" altLang="en-US" sz="2400" dirty="0" smtClean="0"/>
              <a:t>，并且</a:t>
            </a:r>
            <a:r>
              <a:rPr lang="en-US" altLang="zh-CN" sz="2000" dirty="0" smtClean="0">
                <a:latin typeface="Cambria" panose="02040503050406030204" pitchFamily="18" charset="0"/>
                <a:ea typeface="Cambria" panose="02040503050406030204" pitchFamily="18" charset="0"/>
              </a:rPr>
              <a:t>Windows </a:t>
            </a:r>
            <a:r>
              <a:rPr lang="en-US" altLang="zh-CN" sz="2000" dirty="0">
                <a:latin typeface="Cambria" panose="02040503050406030204" pitchFamily="18" charset="0"/>
                <a:ea typeface="Cambria" panose="02040503050406030204" pitchFamily="18" charset="0"/>
              </a:rPr>
              <a:t>Vista</a:t>
            </a:r>
            <a:r>
              <a:rPr lang="zh-CN" altLang="en-US" sz="2400" dirty="0"/>
              <a:t>以下版本还需要安装蒙文字库</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1" y="1885950"/>
            <a:ext cx="6513281" cy="4494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4006350"/>
            <a:ext cx="6591300" cy="2754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11" y="1902161"/>
            <a:ext cx="4700589" cy="1989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标题 1"/>
          <p:cNvSpPr txBox="1">
            <a:spLocks/>
          </p:cNvSpPr>
          <p:nvPr/>
        </p:nvSpPr>
        <p:spPr>
          <a:xfrm>
            <a:off x="2114550" y="45763"/>
            <a:ext cx="8458199" cy="1143000"/>
          </a:xfrm>
          <a:prstGeom prst="rect">
            <a:avLst/>
          </a:prstGeom>
        </p:spPr>
        <p:txBody>
          <a:bodyPr vert="horz" lIns="94860" tIns="47430" rIns="94860" bIns="47430" rtlCol="0" anchor="ctr">
            <a:normAutofit/>
          </a:bodyPr>
          <a:lstStyle>
            <a:lvl1pPr algn="ctr" defTabSz="948599" rtl="0" eaLnBrk="1" latinLnBrk="0" hangingPunct="1">
              <a:spcBef>
                <a:spcPct val="0"/>
              </a:spcBef>
              <a:buNone/>
              <a:defRPr sz="4600" b="1" kern="1200">
                <a:solidFill>
                  <a:srgbClr val="126174"/>
                </a:solidFill>
                <a:latin typeface="楷体" panose="02010609060101010101" pitchFamily="49" charset="-122"/>
                <a:ea typeface="楷体" panose="02010609060101010101" pitchFamily="49" charset="-122"/>
                <a:cs typeface="+mj-cs"/>
              </a:defRPr>
            </a:lvl1pPr>
          </a:lstStyle>
          <a:p>
            <a:r>
              <a:rPr lang="zh-CN" altLang="en-US" sz="4000" dirty="0" smtClean="0">
                <a:latin typeface="Cambria" panose="02040503050406030204" pitchFamily="18" charset="0"/>
              </a:rPr>
              <a:t>蒙古文文献资源建设工作</a:t>
            </a:r>
            <a:endParaRPr lang="zh-CN" altLang="en-US" sz="4000" dirty="0"/>
          </a:p>
        </p:txBody>
      </p:sp>
    </p:spTree>
    <p:extLst>
      <p:ext uri="{BB962C8B-B14F-4D97-AF65-F5344CB8AC3E}">
        <p14:creationId xmlns:p14="http://schemas.microsoft.com/office/powerpoint/2010/main" val="2224466293"/>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1621" y="44624"/>
            <a:ext cx="10478955" cy="1143000"/>
          </a:xfrm>
        </p:spPr>
        <p:txBody>
          <a:bodyPr>
            <a:normAutofit/>
          </a:bodyPr>
          <a:lstStyle/>
          <a:p>
            <a:pPr lvl="0"/>
            <a:r>
              <a:rPr lang="zh-CN" altLang="en-US" sz="4000" dirty="0" smtClean="0">
                <a:latin typeface="+mn-lt"/>
                <a:ea typeface="华文楷体" pitchFamily="2" charset="-122"/>
                <a:cs typeface="Courier New" pitchFamily="49" charset="0"/>
              </a:rPr>
              <a:t>蒙文</a:t>
            </a:r>
            <a:r>
              <a:rPr lang="zh-CN" altLang="en-US" sz="4000" dirty="0" smtClean="0"/>
              <a:t>文献资源建设工作</a:t>
            </a:r>
            <a:endParaRPr lang="zh-CN" altLang="en-US" sz="4000" dirty="0"/>
          </a:p>
        </p:txBody>
      </p:sp>
      <p:sp>
        <p:nvSpPr>
          <p:cNvPr id="4" name="内容占位符 3"/>
          <p:cNvSpPr>
            <a:spLocks noGrp="1"/>
          </p:cNvSpPr>
          <p:nvPr>
            <p:ph idx="1"/>
          </p:nvPr>
        </p:nvSpPr>
        <p:spPr>
          <a:xfrm>
            <a:off x="885825" y="1419225"/>
            <a:ext cx="10394751" cy="4375499"/>
          </a:xfrm>
        </p:spPr>
        <p:txBody>
          <a:bodyPr>
            <a:normAutofit/>
          </a:bodyPr>
          <a:lstStyle/>
          <a:p>
            <a:pPr>
              <a:lnSpc>
                <a:spcPct val="120000"/>
              </a:lnSpc>
              <a:spcBef>
                <a:spcPts val="1200"/>
              </a:spcBef>
              <a:buBlip>
                <a:blip r:embed="rId3"/>
              </a:buBlip>
            </a:pPr>
            <a:r>
              <a:rPr lang="en-US" altLang="zh-CN" sz="2400" b="1" dirty="0" smtClean="0">
                <a:latin typeface="楷体" panose="02010609060101010101" pitchFamily="49" charset="-122"/>
                <a:ea typeface="楷体" panose="02010609060101010101" pitchFamily="49" charset="-122"/>
              </a:rPr>
              <a:t>2017</a:t>
            </a:r>
            <a:r>
              <a:rPr lang="zh-CN" altLang="zh-CN" sz="2400" b="1" dirty="0">
                <a:latin typeface="楷体" panose="02010609060101010101" pitchFamily="49" charset="-122"/>
                <a:ea typeface="楷体" panose="02010609060101010101" pitchFamily="49" charset="-122"/>
              </a:rPr>
              <a:t>年</a:t>
            </a:r>
            <a:r>
              <a:rPr lang="en-US" altLang="zh-CN" sz="2400" b="1" dirty="0">
                <a:latin typeface="楷体" panose="02010609060101010101" pitchFamily="49" charset="-122"/>
                <a:ea typeface="楷体" panose="02010609060101010101" pitchFamily="49" charset="-122"/>
              </a:rPr>
              <a:t>10</a:t>
            </a:r>
            <a:r>
              <a:rPr lang="zh-CN" altLang="zh-CN" sz="2400" b="1" dirty="0" smtClean="0">
                <a:latin typeface="楷体" panose="02010609060101010101" pitchFamily="49" charset="-122"/>
                <a:ea typeface="楷体" panose="02010609060101010101" pitchFamily="49" charset="-122"/>
              </a:rPr>
              <a:t>月</a:t>
            </a:r>
            <a:r>
              <a:rPr lang="zh-CN" altLang="en-US" sz="2400" b="1" dirty="0" smtClean="0">
                <a:latin typeface="楷体" panose="02010609060101010101" pitchFamily="49" charset="-122"/>
                <a:ea typeface="楷体" panose="02010609060101010101" pitchFamily="49" charset="-122"/>
              </a:rPr>
              <a:t>起与</a:t>
            </a:r>
            <a:r>
              <a:rPr lang="zh-CN" altLang="zh-CN" sz="2400" b="1" dirty="0" smtClean="0">
                <a:latin typeface="楷体" panose="02010609060101010101" pitchFamily="49" charset="-122"/>
                <a:ea typeface="楷体" panose="02010609060101010101" pitchFamily="49" charset="-122"/>
              </a:rPr>
              <a:t>内蒙古师范大学图书馆</a:t>
            </a:r>
            <a:r>
              <a:rPr lang="zh-CN" altLang="zh-CN" sz="2400" b="1" dirty="0">
                <a:latin typeface="楷体" panose="02010609060101010101" pitchFamily="49" charset="-122"/>
                <a:ea typeface="楷体" panose="02010609060101010101" pitchFamily="49" charset="-122"/>
              </a:rPr>
              <a:t>合作开展蒙古文书目文献资源项目建设</a:t>
            </a:r>
            <a:r>
              <a:rPr lang="zh-CN" altLang="zh-CN" sz="2400" b="1" dirty="0" smtClean="0">
                <a:latin typeface="楷体" panose="02010609060101010101" pitchFamily="49" charset="-122"/>
                <a:ea typeface="楷体" panose="02010609060101010101" pitchFamily="49" charset="-122"/>
              </a:rPr>
              <a:t>工作</a:t>
            </a:r>
            <a:r>
              <a:rPr lang="zh-CN" altLang="en-US" sz="2400" b="1" dirty="0" smtClean="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目前已取得阶段性</a:t>
            </a:r>
            <a:r>
              <a:rPr lang="zh-CN" altLang="zh-CN" sz="2400" b="1" dirty="0" smtClean="0">
                <a:latin typeface="楷体" panose="02010609060101010101" pitchFamily="49" charset="-122"/>
                <a:ea typeface="楷体" panose="02010609060101010101" pitchFamily="49" charset="-122"/>
              </a:rPr>
              <a:t>成果：</a:t>
            </a:r>
            <a:endParaRPr lang="en-US" altLang="zh-CN" sz="2400" b="1" dirty="0" smtClean="0">
              <a:latin typeface="楷体" panose="02010609060101010101" pitchFamily="49" charset="-122"/>
              <a:ea typeface="楷体" panose="02010609060101010101" pitchFamily="49" charset="-122"/>
            </a:endParaRPr>
          </a:p>
          <a:p>
            <a:pPr marL="895350" lvl="1" indent="-438150">
              <a:lnSpc>
                <a:spcPct val="120000"/>
              </a:lnSpc>
              <a:spcBef>
                <a:spcPts val="1200"/>
              </a:spcBef>
              <a:buBlip>
                <a:blip r:embed="rId3"/>
              </a:buBlip>
            </a:pPr>
            <a:r>
              <a:rPr lang="zh-CN" altLang="zh-CN" sz="2000" b="1" dirty="0" smtClean="0">
                <a:latin typeface="楷体" panose="02010609060101010101" pitchFamily="49" charset="-122"/>
                <a:ea typeface="楷体" panose="02010609060101010101" pitchFamily="49" charset="-122"/>
              </a:rPr>
              <a:t>已</a:t>
            </a:r>
            <a:r>
              <a:rPr lang="zh-CN" altLang="zh-CN" sz="2000" b="1" dirty="0">
                <a:latin typeface="楷体" panose="02010609060101010101" pitchFamily="49" charset="-122"/>
                <a:ea typeface="楷体" panose="02010609060101010101" pitchFamily="49" charset="-122"/>
              </a:rPr>
              <a:t>实现在</a:t>
            </a:r>
            <a:r>
              <a:rPr lang="en-US" altLang="zh-CN" sz="2000" b="1" dirty="0">
                <a:latin typeface="楷体" panose="02010609060101010101" pitchFamily="49" charset="-122"/>
                <a:ea typeface="楷体" panose="02010609060101010101" pitchFamily="49" charset="-122"/>
              </a:rPr>
              <a:t>CALIS</a:t>
            </a:r>
            <a:r>
              <a:rPr lang="zh-CN" altLang="zh-CN" sz="2000" b="1" dirty="0">
                <a:latin typeface="楷体" panose="02010609060101010101" pitchFamily="49" charset="-122"/>
                <a:ea typeface="楷体" panose="02010609060101010101" pitchFamily="49" charset="-122"/>
              </a:rPr>
              <a:t>客户端软件中进行蒙古文书目数据的显示、编辑、检索和上下载</a:t>
            </a:r>
            <a:r>
              <a:rPr lang="zh-CN" altLang="zh-CN"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pPr marL="895350" lvl="1" indent="-438150">
              <a:lnSpc>
                <a:spcPct val="120000"/>
              </a:lnSpc>
              <a:spcBef>
                <a:spcPts val="1200"/>
              </a:spcBef>
              <a:buBlip>
                <a:blip r:embed="rId3"/>
              </a:buBlip>
            </a:pPr>
            <a:r>
              <a:rPr lang="zh-CN" altLang="en-US" sz="2000" b="1" dirty="0">
                <a:latin typeface="楷体" panose="02010609060101010101" pitchFamily="49" charset="-122"/>
                <a:ea typeface="楷体" panose="02010609060101010101" pitchFamily="49" charset="-122"/>
              </a:rPr>
              <a:t>可</a:t>
            </a:r>
            <a:r>
              <a:rPr lang="zh-CN" altLang="zh-CN" sz="2000" b="1" dirty="0" smtClean="0">
                <a:latin typeface="楷体" panose="02010609060101010101" pitchFamily="49" charset="-122"/>
                <a:ea typeface="楷体" panose="02010609060101010101" pitchFamily="49" charset="-122"/>
              </a:rPr>
              <a:t>使用</a:t>
            </a:r>
            <a:r>
              <a:rPr lang="zh-CN" altLang="zh-CN" sz="2000" b="1" dirty="0">
                <a:latin typeface="楷体" panose="02010609060101010101" pitchFamily="49" charset="-122"/>
                <a:ea typeface="楷体" panose="02010609060101010101" pitchFamily="49" charset="-122"/>
              </a:rPr>
              <a:t>汇文软件系统在本地联机提交蒙古文书目数据</a:t>
            </a:r>
            <a:r>
              <a:rPr lang="zh-CN" altLang="zh-CN"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pPr marL="895350" lvl="1" indent="-438150">
              <a:lnSpc>
                <a:spcPct val="120000"/>
              </a:lnSpc>
              <a:spcBef>
                <a:spcPts val="1200"/>
              </a:spcBef>
              <a:buBlip>
                <a:blip r:embed="rId3"/>
              </a:buBlip>
            </a:pPr>
            <a:r>
              <a:rPr lang="zh-CN" altLang="zh-CN" sz="2000" b="1" dirty="0" smtClean="0">
                <a:latin typeface="楷体" panose="02010609060101010101" pitchFamily="49" charset="-122"/>
                <a:ea typeface="楷体" panose="02010609060101010101" pitchFamily="49" charset="-122"/>
              </a:rPr>
              <a:t>在</a:t>
            </a:r>
            <a:r>
              <a:rPr lang="en-US" altLang="zh-CN" sz="2000" b="1" dirty="0">
                <a:latin typeface="楷体" panose="02010609060101010101" pitchFamily="49" charset="-122"/>
                <a:ea typeface="楷体" panose="02010609060101010101" pitchFamily="49" charset="-122"/>
              </a:rPr>
              <a:t>CALIS</a:t>
            </a:r>
            <a:r>
              <a:rPr lang="zh-CN" altLang="zh-CN" sz="2000" b="1" dirty="0">
                <a:latin typeface="楷体" panose="02010609060101010101" pitchFamily="49" charset="-122"/>
                <a:ea typeface="楷体" panose="02010609060101010101" pitchFamily="49" charset="-122"/>
              </a:rPr>
              <a:t>联合</a:t>
            </a:r>
            <a:r>
              <a:rPr lang="zh-CN" altLang="zh-CN" sz="2000" b="1" dirty="0" smtClean="0">
                <a:latin typeface="楷体" panose="02010609060101010101" pitchFamily="49" charset="-122"/>
                <a:ea typeface="楷体" panose="02010609060101010101" pitchFamily="49" charset="-122"/>
              </a:rPr>
              <a:t>目录</a:t>
            </a:r>
            <a:r>
              <a:rPr lang="zh-CN" altLang="en-US" sz="2000" b="1" dirty="0" smtClean="0">
                <a:latin typeface="楷体" panose="02010609060101010101" pitchFamily="49" charset="-122"/>
                <a:ea typeface="楷体" panose="02010609060101010101" pitchFamily="49" charset="-122"/>
              </a:rPr>
              <a:t>公共检索系统（</a:t>
            </a:r>
            <a:r>
              <a:rPr lang="en-US" altLang="zh-CN" sz="2000" b="1" dirty="0" smtClean="0">
                <a:latin typeface="楷体" panose="02010609060101010101" pitchFamily="49" charset="-122"/>
                <a:ea typeface="楷体" panose="02010609060101010101" pitchFamily="49" charset="-122"/>
              </a:rPr>
              <a:t>OPAC</a:t>
            </a:r>
            <a:r>
              <a:rPr lang="zh-CN" altLang="en-US" sz="2000" b="1" dirty="0" smtClean="0">
                <a:latin typeface="楷体" panose="02010609060101010101" pitchFamily="49" charset="-122"/>
                <a:ea typeface="楷体" panose="02010609060101010101" pitchFamily="49" charset="-122"/>
              </a:rPr>
              <a:t>）</a:t>
            </a:r>
            <a:r>
              <a:rPr lang="zh-CN" altLang="zh-CN" sz="2000" b="1" dirty="0" smtClean="0">
                <a:latin typeface="楷体" panose="02010609060101010101" pitchFamily="49" charset="-122"/>
                <a:ea typeface="楷体" panose="02010609060101010101" pitchFamily="49" charset="-122"/>
              </a:rPr>
              <a:t>检索</a:t>
            </a:r>
            <a:r>
              <a:rPr lang="zh-CN" altLang="zh-CN" sz="2000" b="1" dirty="0">
                <a:latin typeface="楷体" panose="02010609060101010101" pitchFamily="49" charset="-122"/>
                <a:ea typeface="楷体" panose="02010609060101010101" pitchFamily="49" charset="-122"/>
              </a:rPr>
              <a:t>、显示蒙古文书目记录</a:t>
            </a:r>
            <a:r>
              <a:rPr lang="zh-CN" altLang="zh-CN" sz="2000" b="1" dirty="0" smtClean="0">
                <a:latin typeface="楷体" panose="02010609060101010101" pitchFamily="49" charset="-122"/>
                <a:ea typeface="楷体" panose="02010609060101010101" pitchFamily="49" charset="-122"/>
              </a:rPr>
              <a:t>；</a:t>
            </a:r>
            <a:endParaRPr lang="en-US" altLang="zh-CN" sz="2000" b="1" dirty="0" smtClean="0">
              <a:latin typeface="楷体" panose="02010609060101010101" pitchFamily="49" charset="-122"/>
              <a:ea typeface="楷体" panose="02010609060101010101" pitchFamily="49" charset="-122"/>
            </a:endParaRPr>
          </a:p>
          <a:p>
            <a:pPr marL="895350" lvl="1" indent="-438150">
              <a:lnSpc>
                <a:spcPct val="120000"/>
              </a:lnSpc>
              <a:spcBef>
                <a:spcPts val="1200"/>
              </a:spcBef>
              <a:buBlip>
                <a:blip r:embed="rId3"/>
              </a:buBlip>
            </a:pPr>
            <a:r>
              <a:rPr lang="zh-CN" altLang="zh-CN" sz="2000" b="1" dirty="0" smtClean="0">
                <a:latin typeface="楷体" panose="02010609060101010101" pitchFamily="49" charset="-122"/>
                <a:ea typeface="楷体" panose="02010609060101010101" pitchFamily="49" charset="-122"/>
              </a:rPr>
              <a:t>开发</a:t>
            </a:r>
            <a:r>
              <a:rPr lang="zh-CN" altLang="zh-CN" sz="2000" b="1" dirty="0">
                <a:latin typeface="楷体" panose="02010609060101010101" pitchFamily="49" charset="-122"/>
                <a:ea typeface="楷体" panose="02010609060101010101" pitchFamily="49" charset="-122"/>
              </a:rPr>
              <a:t>标准编码转换程序，可将书目数据中的非标准编码的蒙文字符批量转换为国际通用的标准编码，即使用户终端没有安装蒙文输入法和字体，也可正常显示和检索。 </a:t>
            </a:r>
            <a:endParaRPr lang="en-US" altLang="zh-CN" sz="2000" b="1" dirty="0">
              <a:latin typeface="楷体" panose="02010609060101010101" pitchFamily="49" charset="-122"/>
              <a:ea typeface="楷体" panose="02010609060101010101" pitchFamily="49" charset="-122"/>
            </a:endParaRPr>
          </a:p>
          <a:p>
            <a:pPr>
              <a:spcBef>
                <a:spcPts val="1200"/>
              </a:spcBef>
              <a:buBlip>
                <a:blip r:embed="rId3"/>
              </a:buBlip>
            </a:pPr>
            <a:endParaRPr lang="zh-CN" altLang="en-US" sz="2400" dirty="0"/>
          </a:p>
        </p:txBody>
      </p:sp>
    </p:spTree>
    <p:extLst>
      <p:ext uri="{BB962C8B-B14F-4D97-AF65-F5344CB8AC3E}">
        <p14:creationId xmlns:p14="http://schemas.microsoft.com/office/powerpoint/2010/main" val="3465804687"/>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90500"/>
            <a:ext cx="10742613" cy="647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62950" y="5013710"/>
            <a:ext cx="2552698"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smtClean="0">
                <a:solidFill>
                  <a:srgbClr val="FFFF00"/>
                </a:solidFill>
                <a:latin typeface="楷体" panose="02010609060101010101" pitchFamily="49" charset="-122"/>
                <a:ea typeface="楷体" panose="02010609060101010101" pitchFamily="49" charset="-122"/>
              </a:rPr>
              <a:t>蒙科立输入法</a:t>
            </a:r>
            <a:endParaRPr lang="zh-CN" altLang="en-US" sz="2800" dirty="0">
              <a:solidFill>
                <a:srgbClr val="FFFF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72777653"/>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0"/>
            <a:ext cx="9568356" cy="681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232938"/>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12220509"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707411"/>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14325"/>
            <a:ext cx="12076113"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a:off x="7362824" y="1743074"/>
            <a:ext cx="4610101" cy="3324227"/>
            <a:chOff x="7362824" y="1743074"/>
            <a:chExt cx="4610101" cy="3324227"/>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1723" r="65283" b="21111"/>
            <a:stretch/>
          </p:blipFill>
          <p:spPr bwMode="auto">
            <a:xfrm>
              <a:off x="7362824" y="1743074"/>
              <a:ext cx="4381501" cy="2638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圆角矩形标注 5"/>
            <p:cNvSpPr/>
            <p:nvPr/>
          </p:nvSpPr>
          <p:spPr>
            <a:xfrm>
              <a:off x="7705725" y="4589979"/>
              <a:ext cx="4267200" cy="477322"/>
            </a:xfrm>
            <a:prstGeom prst="wedgeRoundRectCallout">
              <a:avLst>
                <a:gd name="adj1" fmla="val 36085"/>
                <a:gd name="adj2" fmla="val -37145"/>
                <a:gd name="adj3" fmla="val 1666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4" name="TextBox 3"/>
            <p:cNvSpPr txBox="1"/>
            <p:nvPr/>
          </p:nvSpPr>
          <p:spPr>
            <a:xfrm>
              <a:off x="7924800" y="4643974"/>
              <a:ext cx="3914775" cy="369332"/>
            </a:xfrm>
            <a:prstGeom prst="rect">
              <a:avLst/>
            </a:prstGeom>
            <a:noFill/>
          </p:spPr>
          <p:txBody>
            <a:bodyPr vert="horz" wrap="square" rtlCol="0">
              <a:spAutoFit/>
            </a:bodyPr>
            <a:lstStyle/>
            <a:p>
              <a:pPr algn="ctr"/>
              <a:r>
                <a:rPr lang="zh-CN" altLang="en-US" b="1" dirty="0" smtClean="0">
                  <a:solidFill>
                    <a:srgbClr val="FFFF00"/>
                  </a:solidFill>
                </a:rPr>
                <a:t>书目</a:t>
              </a:r>
              <a:r>
                <a:rPr lang="en-US" altLang="zh-CN" b="1" dirty="0" smtClean="0">
                  <a:solidFill>
                    <a:srgbClr val="FFFF00"/>
                  </a:solidFill>
                </a:rPr>
                <a:t>OPAC</a:t>
              </a:r>
              <a:r>
                <a:rPr lang="zh-CN" altLang="en-US" b="1" dirty="0" smtClean="0">
                  <a:solidFill>
                    <a:srgbClr val="FFFF00"/>
                  </a:solidFill>
                </a:rPr>
                <a:t>页面可查看规范记录</a:t>
              </a:r>
              <a:endParaRPr lang="zh-CN" altLang="en-US" b="1" dirty="0">
                <a:solidFill>
                  <a:srgbClr val="FFFF00"/>
                </a:solidFill>
              </a:endParaRPr>
            </a:p>
          </p:txBody>
        </p:sp>
        <p:cxnSp>
          <p:nvCxnSpPr>
            <p:cNvPr id="8" name="直接箭头连接符 7"/>
            <p:cNvCxnSpPr/>
            <p:nvPr/>
          </p:nvCxnSpPr>
          <p:spPr>
            <a:xfrm flipH="1" flipV="1">
              <a:off x="10734675" y="3362325"/>
              <a:ext cx="209550" cy="122765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779570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00250" y="279401"/>
            <a:ext cx="8458200" cy="835024"/>
          </a:xfrm>
        </p:spPr>
        <p:txBody>
          <a:bodyPr vert="horz" lIns="94860" tIns="47430" rIns="94860" bIns="47430" rtlCol="0" anchor="ctr">
            <a:normAutofit/>
          </a:bodyPr>
          <a:lstStyle/>
          <a:p>
            <a:r>
              <a:rPr lang="en-US" altLang="zh-CN" sz="4000" dirty="0"/>
              <a:t>CALIS</a:t>
            </a:r>
            <a:r>
              <a:rPr lang="zh-CN" altLang="en-US" sz="4000" dirty="0"/>
              <a:t>采编一体化系统介绍</a:t>
            </a:r>
          </a:p>
        </p:txBody>
      </p:sp>
      <p:sp>
        <p:nvSpPr>
          <p:cNvPr id="4" name="内容占位符 3"/>
          <p:cNvSpPr>
            <a:spLocks noGrp="1"/>
          </p:cNvSpPr>
          <p:nvPr>
            <p:ph idx="1"/>
          </p:nvPr>
        </p:nvSpPr>
        <p:spPr>
          <a:xfrm>
            <a:off x="2400299" y="1752602"/>
            <a:ext cx="7086602" cy="4525963"/>
          </a:xfrm>
        </p:spPr>
        <p:txBody>
          <a:bodyPr>
            <a:normAutofit/>
          </a:bodyPr>
          <a:lstStyle/>
          <a:p>
            <a:pPr>
              <a:spcBef>
                <a:spcPts val="1200"/>
              </a:spcBef>
            </a:pPr>
            <a:r>
              <a:rPr lang="zh-CN" altLang="en-US" sz="3200" dirty="0" smtClean="0"/>
              <a:t>采编一体化背景</a:t>
            </a:r>
            <a:endParaRPr lang="en-US" altLang="zh-CN" sz="3200" dirty="0" smtClean="0"/>
          </a:p>
          <a:p>
            <a:pPr>
              <a:spcBef>
                <a:spcPts val="1200"/>
              </a:spcBef>
            </a:pPr>
            <a:r>
              <a:rPr lang="zh-CN" altLang="en-US" sz="3200" dirty="0" smtClean="0"/>
              <a:t>采编一体化解决的问题</a:t>
            </a:r>
            <a:endParaRPr lang="en-US" altLang="zh-CN" sz="3200" dirty="0" smtClean="0"/>
          </a:p>
          <a:p>
            <a:pPr>
              <a:spcBef>
                <a:spcPts val="1200"/>
              </a:spcBef>
            </a:pPr>
            <a:r>
              <a:rPr lang="zh-CN" altLang="en-US" sz="3200" dirty="0" smtClean="0"/>
              <a:t>采编一体化系统</a:t>
            </a:r>
            <a:r>
              <a:rPr lang="en-US" altLang="zh-CN" sz="3200" dirty="0" smtClean="0"/>
              <a:t>V1.0</a:t>
            </a:r>
          </a:p>
          <a:p>
            <a:pPr>
              <a:spcBef>
                <a:spcPts val="1200"/>
              </a:spcBef>
            </a:pPr>
            <a:r>
              <a:rPr lang="zh-CN" altLang="en-US" sz="3200" dirty="0" smtClean="0"/>
              <a:t>编目</a:t>
            </a:r>
            <a:r>
              <a:rPr lang="zh-CN" altLang="en-US" sz="3200" dirty="0"/>
              <a:t>前</a:t>
            </a:r>
            <a:r>
              <a:rPr lang="zh-CN" altLang="en-US" sz="3200" dirty="0" smtClean="0"/>
              <a:t>置</a:t>
            </a:r>
            <a:r>
              <a:rPr lang="zh-CN" altLang="en-US" sz="3200" dirty="0"/>
              <a:t>模块</a:t>
            </a:r>
            <a:r>
              <a:rPr lang="zh-CN" altLang="en-US" sz="3200" dirty="0" smtClean="0"/>
              <a:t>介绍</a:t>
            </a:r>
            <a:endParaRPr lang="zh-CN" altLang="en-US" sz="3200" dirty="0"/>
          </a:p>
        </p:txBody>
      </p:sp>
    </p:spTree>
    <p:extLst>
      <p:ext uri="{BB962C8B-B14F-4D97-AF65-F5344CB8AC3E}">
        <p14:creationId xmlns:p14="http://schemas.microsoft.com/office/powerpoint/2010/main" val="977497974"/>
      </p:ext>
    </p:extLst>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70635" y="1581150"/>
            <a:ext cx="9597390" cy="3524250"/>
          </a:xfrm>
        </p:spPr>
        <p:txBody>
          <a:bodyPr>
            <a:normAutofit fontScale="70000" lnSpcReduction="20000"/>
          </a:bodyPr>
          <a:lstStyle/>
          <a:p>
            <a:pPr>
              <a:lnSpc>
                <a:spcPct val="150000"/>
              </a:lnSpc>
              <a:defRPr/>
            </a:pPr>
            <a:r>
              <a:rPr lang="zh-CN" altLang="en-US" sz="4600" dirty="0"/>
              <a:t>图书馆外部“生态环境”的变化</a:t>
            </a:r>
          </a:p>
          <a:p>
            <a:pPr lvl="1">
              <a:lnSpc>
                <a:spcPct val="150000"/>
              </a:lnSpc>
              <a:defRPr/>
            </a:pPr>
            <a:r>
              <a:rPr lang="zh-CN" altLang="en-US" sz="3400" b="1" dirty="0" smtClean="0"/>
              <a:t>出版</a:t>
            </a:r>
            <a:r>
              <a:rPr lang="zh-CN" altLang="en-US" sz="3400" b="1" dirty="0"/>
              <a:t>、发行、馆配、进出口商的服务转型</a:t>
            </a:r>
            <a:endParaRPr lang="en-US" altLang="zh-CN" sz="3400" b="1" dirty="0"/>
          </a:p>
          <a:p>
            <a:pPr lvl="1">
              <a:lnSpc>
                <a:spcPct val="150000"/>
              </a:lnSpc>
              <a:defRPr/>
            </a:pPr>
            <a:r>
              <a:rPr lang="zh-CN" altLang="en-US" sz="3400" b="1" dirty="0" smtClean="0"/>
              <a:t>面向</a:t>
            </a:r>
            <a:r>
              <a:rPr lang="zh-CN" altLang="en-US" sz="3400" b="1" dirty="0"/>
              <a:t>图书馆的业务外包行业逐渐扩大、多样化</a:t>
            </a:r>
            <a:endParaRPr lang="en-US" altLang="zh-CN" sz="3400" b="1" dirty="0"/>
          </a:p>
          <a:p>
            <a:pPr lvl="1">
              <a:lnSpc>
                <a:spcPct val="150000"/>
              </a:lnSpc>
              <a:defRPr/>
            </a:pPr>
            <a:r>
              <a:rPr lang="zh-CN" altLang="en-US" sz="3400" b="1" dirty="0"/>
              <a:t>政府主导的项目</a:t>
            </a:r>
            <a:r>
              <a:rPr lang="zh-CN" altLang="en-US" sz="3400" b="1" dirty="0" smtClean="0"/>
              <a:t>：</a:t>
            </a:r>
            <a:r>
              <a:rPr lang="zh-CN" altLang="en-US" sz="3400" dirty="0"/>
              <a:t>中国在线信息交换</a:t>
            </a:r>
            <a:r>
              <a:rPr lang="zh-CN" altLang="en-US" sz="2800" b="0" dirty="0" smtClean="0"/>
              <a:t>（</a:t>
            </a:r>
            <a:r>
              <a:rPr lang="en-US" altLang="zh-CN" sz="3400" b="1" dirty="0" smtClean="0">
                <a:latin typeface="Cambria" panose="02040503050406030204" pitchFamily="18" charset="0"/>
                <a:ea typeface="Cambria" panose="02040503050406030204" pitchFamily="18" charset="0"/>
              </a:rPr>
              <a:t>CNONIX</a:t>
            </a:r>
            <a:r>
              <a:rPr lang="zh-CN" altLang="en-US" sz="3400" b="1" dirty="0" smtClean="0"/>
              <a:t>）、</a:t>
            </a:r>
            <a:r>
              <a:rPr lang="zh-CN" altLang="en-US" sz="3400" b="1" dirty="0"/>
              <a:t>数据公开、开放获取、共建共享服务</a:t>
            </a:r>
            <a:endParaRPr lang="en-US" altLang="zh-CN" sz="3400" b="1" dirty="0"/>
          </a:p>
          <a:p>
            <a:pPr lvl="1">
              <a:lnSpc>
                <a:spcPct val="150000"/>
              </a:lnSpc>
              <a:defRPr/>
            </a:pPr>
            <a:r>
              <a:rPr lang="en-US" altLang="zh-CN" sz="3400" b="1" dirty="0"/>
              <a:t>……</a:t>
            </a:r>
          </a:p>
          <a:p>
            <a:endParaRPr lang="zh-CN" altLang="en-US" b="1" dirty="0"/>
          </a:p>
        </p:txBody>
      </p:sp>
      <p:sp>
        <p:nvSpPr>
          <p:cNvPr id="4" name="标题 1"/>
          <p:cNvSpPr>
            <a:spLocks noGrp="1"/>
          </p:cNvSpPr>
          <p:nvPr>
            <p:ph type="title"/>
          </p:nvPr>
        </p:nvSpPr>
        <p:spPr>
          <a:xfrm>
            <a:off x="2000250" y="279401"/>
            <a:ext cx="8458200" cy="835024"/>
          </a:xfrm>
        </p:spPr>
        <p:txBody>
          <a:bodyPr vert="horz" lIns="94860" tIns="47430" rIns="94860" bIns="47430" rtlCol="0" anchor="ctr">
            <a:normAutofit/>
          </a:bodyPr>
          <a:lstStyle/>
          <a:p>
            <a:r>
              <a:rPr lang="zh-CN" altLang="en-US" sz="4000" dirty="0" smtClean="0"/>
              <a:t>背  景</a:t>
            </a:r>
            <a:endParaRPr lang="zh-CN" altLang="en-US" sz="4000" dirty="0"/>
          </a:p>
        </p:txBody>
      </p:sp>
    </p:spTree>
    <p:extLst>
      <p:ext uri="{BB962C8B-B14F-4D97-AF65-F5344CB8AC3E}">
        <p14:creationId xmlns:p14="http://schemas.microsoft.com/office/powerpoint/2010/main" val="1342131541"/>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913221" y="1296967"/>
            <a:ext cx="10213328" cy="4687813"/>
          </a:xfrm>
          <a:prstGeom prst="rect">
            <a:avLst/>
          </a:prstGeom>
        </p:spPr>
        <p:txBody>
          <a:bodyPr wrap="square">
            <a:spAutoFit/>
          </a:bodyPr>
          <a:lstStyle/>
          <a:p>
            <a:pPr>
              <a:defRPr/>
            </a:pPr>
            <a:r>
              <a:rPr lang="en-US" altLang="zh-CN" sz="2400" b="1" dirty="0">
                <a:latin typeface="Cambria" panose="02040503050406030204" pitchFamily="18" charset="0"/>
                <a:ea typeface="Cambria" panose="02040503050406030204" pitchFamily="18" charset="0"/>
              </a:rPr>
              <a:t>CALIS</a:t>
            </a:r>
            <a:r>
              <a:rPr lang="zh-CN" altLang="en-US" sz="2400" b="1" dirty="0" smtClean="0">
                <a:latin typeface="Cambria" panose="02040503050406030204" pitchFamily="18" charset="0"/>
              </a:rPr>
              <a:t>未来发展</a:t>
            </a:r>
            <a:r>
              <a:rPr lang="zh-CN" altLang="en-US" sz="2400" b="1" dirty="0">
                <a:latin typeface="Cambria" panose="02040503050406030204" pitchFamily="18" charset="0"/>
              </a:rPr>
              <a:t>的重点以“规范基础业务</a:t>
            </a:r>
            <a:r>
              <a:rPr lang="en-US" altLang="zh-CN" sz="2400" b="1" dirty="0">
                <a:latin typeface="Cambria" panose="02040503050406030204" pitchFamily="18" charset="0"/>
                <a:ea typeface="Cambria" panose="02040503050406030204" pitchFamily="18" charset="0"/>
              </a:rPr>
              <a:t>+</a:t>
            </a:r>
            <a:r>
              <a:rPr lang="zh-CN" altLang="en-US" sz="2400" b="1" dirty="0">
                <a:latin typeface="Cambria" panose="02040503050406030204" pitchFamily="18" charset="0"/>
              </a:rPr>
              <a:t>创新服务模式”来提升图书馆价值，带动图书馆整体快速发展</a:t>
            </a:r>
            <a:r>
              <a:rPr lang="en-US" altLang="zh-CN" sz="2400" b="1" dirty="0">
                <a:latin typeface="Cambria" panose="02040503050406030204" pitchFamily="18" charset="0"/>
                <a:ea typeface="Cambria" panose="02040503050406030204" pitchFamily="18" charset="0"/>
              </a:rPr>
              <a:t>——</a:t>
            </a:r>
            <a:r>
              <a:rPr lang="zh-CN" altLang="en-US" sz="2400" b="1" dirty="0">
                <a:solidFill>
                  <a:srgbClr val="C00000"/>
                </a:solidFill>
                <a:latin typeface="Cambria" panose="02040503050406030204" pitchFamily="18" charset="0"/>
              </a:rPr>
              <a:t>基础业务外包，优势业务创新</a:t>
            </a:r>
            <a:endParaRPr lang="en-US" altLang="zh-CN" sz="2400" b="1" dirty="0">
              <a:solidFill>
                <a:srgbClr val="C00000"/>
              </a:solidFill>
              <a:latin typeface="Cambria" panose="02040503050406030204" pitchFamily="18" charset="0"/>
              <a:ea typeface="Cambria" panose="02040503050406030204" pitchFamily="18" charset="0"/>
            </a:endParaRPr>
          </a:p>
          <a:p>
            <a:pPr>
              <a:defRPr/>
            </a:pPr>
            <a:r>
              <a:rPr lang="zh-CN" altLang="en-US" sz="2400" b="1" dirty="0">
                <a:latin typeface="Cambria" panose="02040503050406030204" pitchFamily="18" charset="0"/>
              </a:rPr>
              <a:t>全面实现</a:t>
            </a:r>
            <a:r>
              <a:rPr lang="zh-CN" altLang="en-US" sz="2400" b="1" dirty="0">
                <a:solidFill>
                  <a:srgbClr val="C00000"/>
                </a:solidFill>
                <a:latin typeface="Cambria" panose="02040503050406030204" pitchFamily="18" charset="0"/>
              </a:rPr>
              <a:t>选采编一体化</a:t>
            </a:r>
            <a:r>
              <a:rPr lang="zh-CN" altLang="en-US" sz="2400" b="1" dirty="0">
                <a:latin typeface="Cambria" panose="02040503050406030204" pitchFamily="18" charset="0"/>
              </a:rPr>
              <a:t>：以</a:t>
            </a:r>
            <a:r>
              <a:rPr lang="en-US" altLang="zh-CN" sz="2400" b="1" dirty="0">
                <a:latin typeface="Cambria" panose="02040503050406030204" pitchFamily="18" charset="0"/>
                <a:ea typeface="Cambria" panose="02040503050406030204" pitchFamily="18" charset="0"/>
              </a:rPr>
              <a:t>CNONIX</a:t>
            </a:r>
            <a:r>
              <a:rPr lang="zh-CN" altLang="en-US" sz="2400" b="1" dirty="0">
                <a:latin typeface="Cambria" panose="02040503050406030204" pitchFamily="18" charset="0"/>
              </a:rPr>
              <a:t>为契机，通过出版行业和图书馆之间的深度融合，实现编目前置，推动采编外包，提升外包质量，推动大数据平台应用 </a:t>
            </a:r>
          </a:p>
          <a:p>
            <a:pPr>
              <a:defRPr/>
            </a:pPr>
            <a:r>
              <a:rPr lang="zh-CN" altLang="en-US" sz="2400" b="1" dirty="0">
                <a:latin typeface="Cambria" panose="02040503050406030204" pitchFamily="18" charset="0"/>
              </a:rPr>
              <a:t>依托图书馆联盟和</a:t>
            </a:r>
            <a:r>
              <a:rPr lang="zh-CN" altLang="en-US" sz="2400" b="1" dirty="0">
                <a:solidFill>
                  <a:srgbClr val="C00000"/>
                </a:solidFill>
                <a:latin typeface="Cambria" panose="02040503050406030204" pitchFamily="18" charset="0"/>
              </a:rPr>
              <a:t>“</a:t>
            </a:r>
            <a:r>
              <a:rPr lang="en-US" altLang="zh-CN" sz="2400" b="1" dirty="0">
                <a:solidFill>
                  <a:srgbClr val="C00000"/>
                </a:solidFill>
                <a:latin typeface="Cambria" panose="02040503050406030204" pitchFamily="18" charset="0"/>
                <a:ea typeface="Cambria" panose="02040503050406030204" pitchFamily="18" charset="0"/>
              </a:rPr>
              <a:t>CALIS</a:t>
            </a:r>
            <a:r>
              <a:rPr lang="zh-CN" altLang="en-US" sz="2400" b="1" dirty="0">
                <a:solidFill>
                  <a:srgbClr val="C00000"/>
                </a:solidFill>
                <a:latin typeface="Cambria" panose="02040503050406030204" pitchFamily="18" charset="0"/>
              </a:rPr>
              <a:t>图书馆云平台”</a:t>
            </a:r>
            <a:endParaRPr lang="en-US" altLang="zh-CN" sz="2400" b="1" dirty="0">
              <a:solidFill>
                <a:srgbClr val="C00000"/>
              </a:solidFill>
              <a:latin typeface="Cambria" panose="02040503050406030204" pitchFamily="18" charset="0"/>
              <a:ea typeface="Cambria" panose="02040503050406030204" pitchFamily="18" charset="0"/>
            </a:endParaRPr>
          </a:p>
          <a:p>
            <a:pPr marL="914400" lvl="1" indent="-457200">
              <a:defRPr/>
            </a:pPr>
            <a:r>
              <a:rPr lang="zh-CN" altLang="en-US" sz="2000" b="1" dirty="0">
                <a:latin typeface="Cambria" panose="02040503050406030204" pitchFamily="18" charset="0"/>
              </a:rPr>
              <a:t>进一步建立和发展各类协同联盟</a:t>
            </a:r>
            <a:r>
              <a:rPr lang="en-US" altLang="zh-CN" sz="2000" b="1" dirty="0">
                <a:latin typeface="Cambria" panose="02040503050406030204" pitchFamily="18" charset="0"/>
                <a:ea typeface="Cambria" panose="02040503050406030204" pitchFamily="18" charset="0"/>
              </a:rPr>
              <a:t>——</a:t>
            </a:r>
            <a:r>
              <a:rPr lang="zh-CN" altLang="en-US" sz="2000" b="1" dirty="0">
                <a:latin typeface="Cambria" panose="02040503050406030204" pitchFamily="18" charset="0"/>
              </a:rPr>
              <a:t>图书馆协同发展联合体</a:t>
            </a:r>
            <a:endParaRPr lang="en-US" altLang="zh-CN" sz="2000" b="1" dirty="0">
              <a:latin typeface="Cambria" panose="02040503050406030204" pitchFamily="18" charset="0"/>
              <a:ea typeface="Cambria" panose="02040503050406030204" pitchFamily="18" charset="0"/>
            </a:endParaRPr>
          </a:p>
          <a:p>
            <a:pPr marL="914400" lvl="1" indent="-457200">
              <a:defRPr/>
            </a:pPr>
            <a:r>
              <a:rPr lang="zh-CN" altLang="en-US" sz="2000" b="1" dirty="0">
                <a:latin typeface="Cambria" panose="02040503050406030204" pitchFamily="18" charset="0"/>
              </a:rPr>
              <a:t>为图书馆资源整合和协同服务提供基于联合体的保障和支撑环境</a:t>
            </a:r>
            <a:endParaRPr lang="en-US" altLang="zh-CN" sz="2000" b="1" dirty="0">
              <a:latin typeface="Cambria" panose="02040503050406030204" pitchFamily="18" charset="0"/>
              <a:ea typeface="Cambria" panose="02040503050406030204" pitchFamily="18" charset="0"/>
            </a:endParaRPr>
          </a:p>
          <a:p>
            <a:pPr marL="914400" lvl="1" indent="-457200">
              <a:defRPr/>
            </a:pPr>
            <a:r>
              <a:rPr lang="zh-CN" altLang="en-US" sz="2000" b="1" dirty="0">
                <a:latin typeface="Cambria" panose="02040503050406030204" pitchFamily="18" charset="0"/>
              </a:rPr>
              <a:t>加强与国内外文献机构和资源共享联盟的合作，拓宽资源获取渠道，全面保障教学和科研的多层次需求</a:t>
            </a:r>
            <a:endParaRPr lang="en-US" altLang="zh-CN" sz="2000" b="1" dirty="0">
              <a:latin typeface="Cambria" panose="02040503050406030204" pitchFamily="18" charset="0"/>
              <a:ea typeface="Cambria" panose="02040503050406030204" pitchFamily="18" charset="0"/>
            </a:endParaRPr>
          </a:p>
          <a:p>
            <a:pPr>
              <a:defRPr/>
            </a:pPr>
            <a:r>
              <a:rPr lang="zh-CN" altLang="en-US" sz="2400" b="1" dirty="0">
                <a:latin typeface="Cambria" panose="02040503050406030204" pitchFamily="18" charset="0"/>
              </a:rPr>
              <a:t>变革信息技术工作架构，以云端服务为主导，将“互联网</a:t>
            </a:r>
            <a:r>
              <a:rPr lang="en-US" altLang="zh-CN" sz="2400" b="1" dirty="0">
                <a:latin typeface="Cambria" panose="02040503050406030204" pitchFamily="18" charset="0"/>
                <a:ea typeface="Cambria" panose="02040503050406030204" pitchFamily="18" charset="0"/>
              </a:rPr>
              <a:t>+</a:t>
            </a:r>
            <a:r>
              <a:rPr lang="zh-CN" altLang="en-US" sz="2400" b="1" dirty="0">
                <a:latin typeface="Cambria" panose="02040503050406030204" pitchFamily="18" charset="0"/>
              </a:rPr>
              <a:t>”全面应用到业务与服务，为图书馆提供全方位支撑</a:t>
            </a:r>
            <a:endParaRPr lang="en-US" altLang="zh-CN" sz="2400" b="1" dirty="0">
              <a:latin typeface="Cambria" panose="02040503050406030204" pitchFamily="18" charset="0"/>
              <a:ea typeface="Cambria" panose="02040503050406030204" pitchFamily="18" charset="0"/>
            </a:endParaRPr>
          </a:p>
        </p:txBody>
      </p:sp>
      <p:sp>
        <p:nvSpPr>
          <p:cNvPr id="6" name="矩形 5"/>
          <p:cNvSpPr/>
          <p:nvPr/>
        </p:nvSpPr>
        <p:spPr>
          <a:xfrm>
            <a:off x="2423593" y="229775"/>
            <a:ext cx="6377507" cy="707886"/>
          </a:xfrm>
          <a:prstGeom prst="rect">
            <a:avLst/>
          </a:prstGeom>
        </p:spPr>
        <p:txBody>
          <a:bodyPr wrap="square">
            <a:spAutoFit/>
          </a:bodyPr>
          <a:lstStyle/>
          <a:p>
            <a:pPr algn="ctr" defTabSz="948599" fontAlgn="base">
              <a:spcBef>
                <a:spcPct val="0"/>
              </a:spcBef>
            </a:pPr>
            <a:r>
              <a:rPr lang="en-US" altLang="zh-CN" sz="4000" b="1" dirty="0">
                <a:solidFill>
                  <a:srgbClr val="126174"/>
                </a:solidFill>
                <a:latin typeface="Cambria" panose="02040503050406030204" pitchFamily="18" charset="0"/>
                <a:ea typeface="Cambria" panose="02040503050406030204" pitchFamily="18" charset="0"/>
                <a:cs typeface="+mj-cs"/>
              </a:rPr>
              <a:t>CALIS</a:t>
            </a:r>
            <a:r>
              <a:rPr lang="zh-CN" altLang="en-US" sz="4000" b="1" dirty="0">
                <a:solidFill>
                  <a:srgbClr val="126174"/>
                </a:solidFill>
                <a:latin typeface="Cambria" panose="02040503050406030204" pitchFamily="18" charset="0"/>
                <a:ea typeface="楷体" panose="02010609060101010101" pitchFamily="49" charset="-122"/>
                <a:cs typeface="+mj-cs"/>
              </a:rPr>
              <a:t>发展策略</a:t>
            </a:r>
          </a:p>
        </p:txBody>
      </p:sp>
    </p:spTree>
    <p:extLst>
      <p:ext uri="{BB962C8B-B14F-4D97-AF65-F5344CB8AC3E}">
        <p14:creationId xmlns:p14="http://schemas.microsoft.com/office/powerpoint/2010/main" val="3308631731"/>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6948" y="502571"/>
            <a:ext cx="6098402" cy="549975"/>
          </a:xfrm>
        </p:spPr>
        <p:txBody>
          <a:bodyPr>
            <a:noAutofit/>
          </a:bodyPr>
          <a:lstStyle/>
          <a:p>
            <a:r>
              <a:rPr lang="zh-CN" altLang="en-US" sz="4800" dirty="0" smtClean="0"/>
              <a:t>内 容</a:t>
            </a:r>
            <a:endParaRPr lang="zh-CN" altLang="en-US" sz="4800" dirty="0"/>
          </a:p>
        </p:txBody>
      </p:sp>
      <p:sp>
        <p:nvSpPr>
          <p:cNvPr id="3" name="矩形 2"/>
          <p:cNvSpPr/>
          <p:nvPr/>
        </p:nvSpPr>
        <p:spPr>
          <a:xfrm>
            <a:off x="1933575" y="1351242"/>
            <a:ext cx="8591550" cy="4414029"/>
          </a:xfrm>
          <a:prstGeom prst="rect">
            <a:avLst/>
          </a:prstGeom>
        </p:spPr>
        <p:txBody>
          <a:bodyPr wrap="square">
            <a:spAutoFit/>
          </a:bodyPr>
          <a:lstStyle/>
          <a:p>
            <a:pPr>
              <a:lnSpc>
                <a:spcPts val="4320"/>
              </a:lnSpc>
              <a:spcBef>
                <a:spcPts val="600"/>
              </a:spcBef>
              <a:buSzPct val="90000"/>
              <a:buBlip>
                <a:blip r:embed="rId2"/>
              </a:buBlip>
            </a:pPr>
            <a:r>
              <a:rPr lang="zh-CN" altLang="en-US" sz="3600" dirty="0">
                <a:solidFill>
                  <a:schemeClr val="accent1">
                    <a:lumMod val="50000"/>
                  </a:schemeClr>
                </a:solidFill>
                <a:latin typeface="隶书" pitchFamily="49" charset="-122"/>
                <a:ea typeface="隶书" pitchFamily="49" charset="-122"/>
              </a:rPr>
              <a:t>中文名称规范联合检索系统工作进展</a:t>
            </a:r>
            <a:endParaRPr lang="en-US" altLang="zh-CN" sz="3600" dirty="0">
              <a:solidFill>
                <a:schemeClr val="accent1">
                  <a:lumMod val="50000"/>
                </a:schemeClr>
              </a:solidFill>
              <a:latin typeface="隶书" pitchFamily="49" charset="-122"/>
              <a:ea typeface="隶书" pitchFamily="49" charset="-122"/>
            </a:endParaRPr>
          </a:p>
          <a:p>
            <a:pPr marL="895350" lvl="1" indent="-447675">
              <a:lnSpc>
                <a:spcPts val="4320"/>
              </a:lnSpc>
              <a:spcBef>
                <a:spcPts val="600"/>
              </a:spcBef>
              <a:buSzPct val="90000"/>
              <a:buBlip>
                <a:blip r:embed="rId3"/>
              </a:buBlip>
            </a:pPr>
            <a:r>
              <a:rPr lang="zh-CN" altLang="en-US" sz="2400" dirty="0">
                <a:latin typeface="隶书" pitchFamily="49" charset="-122"/>
                <a:ea typeface="隶书" pitchFamily="49" charset="-122"/>
              </a:rPr>
              <a:t>数据统计</a:t>
            </a:r>
            <a:endParaRPr lang="en-US" altLang="zh-CN" sz="2400" dirty="0">
              <a:latin typeface="隶书" pitchFamily="49" charset="-122"/>
              <a:ea typeface="隶书" pitchFamily="49" charset="-122"/>
            </a:endParaRPr>
          </a:p>
          <a:p>
            <a:pPr marL="895350" lvl="1" indent="-447675">
              <a:lnSpc>
                <a:spcPts val="4320"/>
              </a:lnSpc>
              <a:spcBef>
                <a:spcPts val="600"/>
              </a:spcBef>
              <a:buSzPct val="90000"/>
              <a:buBlip>
                <a:blip r:embed="rId3"/>
              </a:buBlip>
            </a:pPr>
            <a:r>
              <a:rPr lang="zh-CN" altLang="en-US" sz="2400" dirty="0">
                <a:latin typeface="隶书" pitchFamily="49" charset="-122"/>
                <a:ea typeface="隶书" pitchFamily="49" charset="-122"/>
              </a:rPr>
              <a:t>系统</a:t>
            </a:r>
            <a:r>
              <a:rPr lang="zh-CN" altLang="en-US" sz="2400" dirty="0" smtClean="0">
                <a:latin typeface="隶书" pitchFamily="49" charset="-122"/>
                <a:ea typeface="隶书" pitchFamily="49" charset="-122"/>
              </a:rPr>
              <a:t>改进</a:t>
            </a:r>
            <a:endParaRPr lang="en-US" altLang="zh-CN" sz="1200" dirty="0">
              <a:solidFill>
                <a:schemeClr val="accent1">
                  <a:lumMod val="50000"/>
                </a:schemeClr>
              </a:solidFill>
              <a:latin typeface="隶书" pitchFamily="49" charset="-122"/>
              <a:ea typeface="隶书" pitchFamily="49" charset="-122"/>
            </a:endParaRPr>
          </a:p>
          <a:p>
            <a:pPr>
              <a:lnSpc>
                <a:spcPts val="4320"/>
              </a:lnSpc>
              <a:spcBef>
                <a:spcPts val="600"/>
              </a:spcBef>
              <a:buSzPct val="90000"/>
              <a:buBlip>
                <a:blip r:embed="rId2"/>
              </a:buBlip>
            </a:pPr>
            <a:r>
              <a:rPr lang="en-US" altLang="zh-CN" sz="3600" dirty="0" smtClean="0">
                <a:solidFill>
                  <a:schemeClr val="accent1">
                    <a:lumMod val="50000"/>
                  </a:schemeClr>
                </a:solidFill>
                <a:latin typeface="华文隶书" pitchFamily="2" charset="-122"/>
                <a:ea typeface="华文隶书" pitchFamily="2" charset="-122"/>
              </a:rPr>
              <a:t>CALIS</a:t>
            </a:r>
            <a:r>
              <a:rPr lang="zh-CN" altLang="en-US" sz="3600" dirty="0">
                <a:solidFill>
                  <a:schemeClr val="accent1">
                    <a:lumMod val="50000"/>
                  </a:schemeClr>
                </a:solidFill>
                <a:latin typeface="隶书" pitchFamily="49" charset="-122"/>
                <a:ea typeface="隶书" pitchFamily="49" charset="-122"/>
              </a:rPr>
              <a:t>名称规范工作进展</a:t>
            </a:r>
            <a:endParaRPr lang="en-US" altLang="zh-CN" sz="3600" dirty="0">
              <a:solidFill>
                <a:schemeClr val="accent1">
                  <a:lumMod val="50000"/>
                </a:schemeClr>
              </a:solidFill>
              <a:latin typeface="隶书" pitchFamily="49" charset="-122"/>
              <a:ea typeface="隶书" pitchFamily="49" charset="-122"/>
            </a:endParaRPr>
          </a:p>
          <a:p>
            <a:pPr marL="895350" lvl="1" indent="-438150">
              <a:lnSpc>
                <a:spcPts val="4320"/>
              </a:lnSpc>
              <a:spcBef>
                <a:spcPts val="600"/>
              </a:spcBef>
              <a:buSzPct val="90000"/>
              <a:buBlip>
                <a:blip r:embed="rId3"/>
              </a:buBlip>
            </a:pPr>
            <a:r>
              <a:rPr lang="zh-CN" altLang="en-US" sz="2400" dirty="0">
                <a:latin typeface="隶书" pitchFamily="49" charset="-122"/>
                <a:ea typeface="隶书" pitchFamily="49" charset="-122"/>
              </a:rPr>
              <a:t>中文名称规范</a:t>
            </a:r>
            <a:r>
              <a:rPr lang="zh-CN" altLang="en-US" sz="2400" dirty="0" smtClean="0">
                <a:latin typeface="隶书" pitchFamily="49" charset="-122"/>
                <a:ea typeface="隶书" pitchFamily="49" charset="-122"/>
              </a:rPr>
              <a:t>数据统计</a:t>
            </a:r>
            <a:endParaRPr lang="en-US" altLang="zh-CN" sz="2400" dirty="0">
              <a:latin typeface="隶书" pitchFamily="49" charset="-122"/>
              <a:ea typeface="隶书" pitchFamily="49" charset="-122"/>
            </a:endParaRPr>
          </a:p>
          <a:p>
            <a:pPr marL="895350" lvl="1" indent="-438150">
              <a:lnSpc>
                <a:spcPts val="4320"/>
              </a:lnSpc>
              <a:spcBef>
                <a:spcPts val="600"/>
              </a:spcBef>
              <a:buSzPct val="90000"/>
              <a:buBlip>
                <a:blip r:embed="rId3"/>
              </a:buBlip>
            </a:pPr>
            <a:r>
              <a:rPr lang="zh-CN" altLang="en-US" sz="2400" dirty="0">
                <a:latin typeface="隶书" pitchFamily="49" charset="-122"/>
                <a:ea typeface="隶书" pitchFamily="49" charset="-122"/>
              </a:rPr>
              <a:t>民族文献资源建设</a:t>
            </a:r>
            <a:r>
              <a:rPr lang="zh-CN" altLang="en-US" sz="2400" dirty="0" smtClean="0">
                <a:latin typeface="隶书" pitchFamily="49" charset="-122"/>
                <a:ea typeface="隶书" pitchFamily="49" charset="-122"/>
              </a:rPr>
              <a:t>工作</a:t>
            </a:r>
            <a:endParaRPr lang="en-US" altLang="zh-CN" sz="2400" dirty="0" smtClean="0">
              <a:latin typeface="隶书" pitchFamily="49" charset="-122"/>
              <a:ea typeface="隶书" pitchFamily="49" charset="-122"/>
            </a:endParaRPr>
          </a:p>
          <a:p>
            <a:pPr>
              <a:lnSpc>
                <a:spcPts val="4320"/>
              </a:lnSpc>
              <a:spcBef>
                <a:spcPts val="600"/>
              </a:spcBef>
              <a:buSzPct val="90000"/>
              <a:buBlip>
                <a:blip r:embed="rId2"/>
              </a:buBlip>
            </a:pPr>
            <a:r>
              <a:rPr lang="en-US" altLang="zh-CN" sz="3600" dirty="0" smtClean="0">
                <a:solidFill>
                  <a:schemeClr val="accent1">
                    <a:lumMod val="50000"/>
                  </a:schemeClr>
                </a:solidFill>
                <a:latin typeface="华文隶书" pitchFamily="2" charset="-122"/>
                <a:ea typeface="华文隶书" pitchFamily="2" charset="-122"/>
              </a:rPr>
              <a:t>CALIS</a:t>
            </a:r>
            <a:r>
              <a:rPr lang="zh-CN" altLang="en-US" sz="3600" dirty="0">
                <a:solidFill>
                  <a:schemeClr val="accent1">
                    <a:lumMod val="50000"/>
                  </a:schemeClr>
                </a:solidFill>
                <a:latin typeface="隶书" pitchFamily="49" charset="-122"/>
                <a:ea typeface="隶书" pitchFamily="49" charset="-122"/>
              </a:rPr>
              <a:t>采编一体化</a:t>
            </a:r>
            <a:r>
              <a:rPr lang="zh-CN" altLang="en-US" sz="3600" dirty="0" smtClean="0">
                <a:solidFill>
                  <a:schemeClr val="accent1">
                    <a:lumMod val="50000"/>
                  </a:schemeClr>
                </a:solidFill>
                <a:latin typeface="隶书" pitchFamily="49" charset="-122"/>
                <a:ea typeface="隶书" pitchFamily="49" charset="-122"/>
              </a:rPr>
              <a:t>系统介绍</a:t>
            </a:r>
            <a:endParaRPr lang="en-US" altLang="zh-CN" sz="3600" dirty="0">
              <a:solidFill>
                <a:schemeClr val="accent1">
                  <a:lumMod val="50000"/>
                </a:schemeClr>
              </a:solidFill>
              <a:latin typeface="隶书" pitchFamily="49" charset="-122"/>
              <a:ea typeface="隶书" pitchFamily="49" charset="-122"/>
            </a:endParaRPr>
          </a:p>
        </p:txBody>
      </p:sp>
    </p:spTree>
    <p:extLst>
      <p:ext uri="{BB962C8B-B14F-4D97-AF65-F5344CB8AC3E}">
        <p14:creationId xmlns:p14="http://schemas.microsoft.com/office/powerpoint/2010/main" val="2831585217"/>
      </p:ext>
    </p:extLst>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2354192" y="359003"/>
            <a:ext cx="7961383" cy="646331"/>
          </a:xfrm>
          <a:prstGeom prst="rect">
            <a:avLst/>
          </a:prstGeom>
        </p:spPr>
        <p:txBody>
          <a:bodyPr wrap="square">
            <a:spAutoFit/>
          </a:bodyPr>
          <a:lstStyle/>
          <a:p>
            <a:pPr algn="ctr" defTabSz="948599" fontAlgn="base">
              <a:lnSpc>
                <a:spcPct val="90000"/>
              </a:lnSpc>
              <a:spcBef>
                <a:spcPct val="0"/>
              </a:spcBef>
            </a:pPr>
            <a:r>
              <a:rPr lang="en-US" altLang="zh-CN" sz="4000" b="1" dirty="0">
                <a:solidFill>
                  <a:srgbClr val="126174"/>
                </a:solidFill>
                <a:latin typeface="Cambria" panose="02040503050406030204" pitchFamily="18" charset="0"/>
                <a:ea typeface="Cambria" panose="02040503050406030204" pitchFamily="18" charset="0"/>
                <a:cs typeface="+mj-cs"/>
              </a:rPr>
              <a:t>CALIS</a:t>
            </a:r>
            <a:r>
              <a:rPr lang="zh-CN" altLang="en-US" sz="4000" b="1" dirty="0">
                <a:solidFill>
                  <a:srgbClr val="126174"/>
                </a:solidFill>
                <a:latin typeface="Cambria" panose="02040503050406030204" pitchFamily="18" charset="0"/>
                <a:ea typeface="楷体" panose="02010609060101010101" pitchFamily="49" charset="-122"/>
                <a:cs typeface="+mj-cs"/>
              </a:rPr>
              <a:t>采编一体化解决的问题</a:t>
            </a:r>
            <a:endParaRPr lang="en-US" altLang="zh-CN" sz="4000" b="1" dirty="0">
              <a:solidFill>
                <a:srgbClr val="126174"/>
              </a:solidFill>
              <a:latin typeface="Cambria" panose="02040503050406030204" pitchFamily="18" charset="0"/>
              <a:ea typeface="Cambria" panose="02040503050406030204" pitchFamily="18" charset="0"/>
              <a:cs typeface="+mj-cs"/>
            </a:endParaRPr>
          </a:p>
        </p:txBody>
      </p:sp>
      <p:grpSp>
        <p:nvGrpSpPr>
          <p:cNvPr id="61" name="Group 8"/>
          <p:cNvGrpSpPr>
            <a:grpSpLocks/>
          </p:cNvGrpSpPr>
          <p:nvPr/>
        </p:nvGrpSpPr>
        <p:grpSpPr bwMode="auto">
          <a:xfrm>
            <a:off x="4021571" y="2702118"/>
            <a:ext cx="3995099" cy="1317667"/>
            <a:chOff x="471" y="272"/>
            <a:chExt cx="1161" cy="1539"/>
          </a:xfrm>
        </p:grpSpPr>
        <p:sp>
          <p:nvSpPr>
            <p:cNvPr id="62" name="Oval 9"/>
            <p:cNvSpPr>
              <a:spLocks noChangeArrowheads="1"/>
            </p:cNvSpPr>
            <p:nvPr/>
          </p:nvSpPr>
          <p:spPr bwMode="gray">
            <a:xfrm>
              <a:off x="471" y="1438"/>
              <a:ext cx="1159" cy="362"/>
            </a:xfrm>
            <a:prstGeom prst="ellipse">
              <a:avLst/>
            </a:prstGeom>
            <a:ln/>
            <a:extLst/>
          </p:spPr>
          <p:style>
            <a:lnRef idx="1">
              <a:schemeClr val="accent1"/>
            </a:lnRef>
            <a:fillRef idx="3">
              <a:schemeClr val="accent1"/>
            </a:fillRef>
            <a:effectRef idx="2">
              <a:schemeClr val="accent1"/>
            </a:effectRef>
            <a:fontRef idx="minor">
              <a:schemeClr val="lt1"/>
            </a:fontRef>
          </p:style>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63" name="AutoShape 10">
              <a:extLst>
                <a:ext uri="{FF2B5EF4-FFF2-40B4-BE49-F238E27FC236}">
                  <a16:creationId xmlns:a16="http://schemas.microsoft.com/office/drawing/2014/main" xmlns="" id="{F479934F-BA0D-45E0-8109-C599F58F7A59}"/>
                </a:ext>
              </a:extLst>
            </p:cNvPr>
            <p:cNvSpPr>
              <a:spLocks noChangeArrowheads="1"/>
            </p:cNvSpPr>
            <p:nvPr/>
          </p:nvSpPr>
          <p:spPr bwMode="gray">
            <a:xfrm>
              <a:off x="473" y="272"/>
              <a:ext cx="1159" cy="1539"/>
            </a:xfrm>
            <a:prstGeom prst="can">
              <a:avLst>
                <a:gd name="adj" fmla="val 33197"/>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1" hangingPunct="1">
                <a:defRPr/>
              </a:pPr>
              <a:r>
                <a:rPr lang="en-US" altLang="zh-CN" dirty="0" smtClean="0">
                  <a:solidFill>
                    <a:schemeClr val="bg2"/>
                  </a:solidFill>
                  <a:latin typeface="Arial" charset="0"/>
                </a:rPr>
                <a:t>    </a:t>
              </a:r>
              <a:r>
                <a:rPr lang="en-US" altLang="zh-CN" sz="2400" b="1" dirty="0" smtClean="0">
                  <a:solidFill>
                    <a:schemeClr val="bg2"/>
                  </a:solidFill>
                  <a:latin typeface="楷体" panose="02010609060101010101" pitchFamily="49" charset="-122"/>
                  <a:ea typeface="楷体" panose="02010609060101010101" pitchFamily="49" charset="-122"/>
                </a:rPr>
                <a:t>CALIS</a:t>
              </a:r>
              <a:r>
                <a:rPr lang="zh-CN" altLang="en-US" sz="2400" b="1" dirty="0" smtClean="0">
                  <a:solidFill>
                    <a:schemeClr val="bg2"/>
                  </a:solidFill>
                  <a:latin typeface="楷体" panose="02010609060101010101" pitchFamily="49" charset="-122"/>
                  <a:ea typeface="楷体" panose="02010609060101010101" pitchFamily="49" charset="-122"/>
                </a:rPr>
                <a:t>采编一体化平台</a:t>
              </a:r>
              <a:endParaRPr lang="zh-CN" altLang="en-US" sz="2400" b="1" dirty="0">
                <a:solidFill>
                  <a:schemeClr val="bg2"/>
                </a:solidFill>
                <a:latin typeface="楷体" panose="02010609060101010101" pitchFamily="49" charset="-122"/>
                <a:ea typeface="楷体" panose="02010609060101010101" pitchFamily="49" charset="-122"/>
              </a:endParaRPr>
            </a:p>
          </p:txBody>
        </p:sp>
      </p:grpSp>
      <p:sp>
        <p:nvSpPr>
          <p:cNvPr id="64" name="AutoShape 11"/>
          <p:cNvSpPr>
            <a:spLocks noChangeArrowheads="1"/>
          </p:cNvSpPr>
          <p:nvPr/>
        </p:nvSpPr>
        <p:spPr bwMode="gray">
          <a:xfrm>
            <a:off x="3312725" y="2585390"/>
            <a:ext cx="5311703" cy="15934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28" y="10800"/>
                </a:moveTo>
                <a:cubicBezTo>
                  <a:pt x="328" y="16584"/>
                  <a:pt x="5016" y="21272"/>
                  <a:pt x="10800" y="21272"/>
                </a:cubicBezTo>
                <a:cubicBezTo>
                  <a:pt x="16584" y="21272"/>
                  <a:pt x="21272" y="16584"/>
                  <a:pt x="21272" y="10800"/>
                </a:cubicBezTo>
                <a:cubicBezTo>
                  <a:pt x="21272" y="5016"/>
                  <a:pt x="16584" y="328"/>
                  <a:pt x="10800" y="328"/>
                </a:cubicBezTo>
                <a:cubicBezTo>
                  <a:pt x="5016" y="328"/>
                  <a:pt x="328" y="5016"/>
                  <a:pt x="328" y="10800"/>
                </a:cubicBezTo>
                <a:close/>
              </a:path>
            </a:pathLst>
          </a:custGeom>
          <a:gradFill rotWithShape="1">
            <a:gsLst>
              <a:gs pos="0">
                <a:srgbClr val="D6D6FF"/>
              </a:gs>
              <a:gs pos="50000">
                <a:srgbClr val="9999FF"/>
              </a:gs>
              <a:gs pos="100000">
                <a:srgbClr val="D6D6F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a:p>
        </p:txBody>
      </p:sp>
      <p:sp>
        <p:nvSpPr>
          <p:cNvPr id="65" name="AutoShape 12"/>
          <p:cNvSpPr>
            <a:spLocks noChangeArrowheads="1"/>
          </p:cNvSpPr>
          <p:nvPr/>
        </p:nvSpPr>
        <p:spPr bwMode="gray">
          <a:xfrm>
            <a:off x="4527911" y="1630363"/>
            <a:ext cx="2832100" cy="693737"/>
          </a:xfrm>
          <a:prstGeom prst="roundRect">
            <a:avLst>
              <a:gd name="adj" fmla="val 11505"/>
            </a:avLst>
          </a:prstGeom>
          <a:solidFill>
            <a:srgbClr val="FFFFFF">
              <a:alpha val="50195"/>
            </a:srgbClr>
          </a:solidFill>
          <a:ln w="6350" algn="ctr">
            <a:solidFill>
              <a:srgbClr val="808080"/>
            </a:solidFill>
            <a:prstDash val="sysDot"/>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66" name="Text Box 14"/>
          <p:cNvSpPr txBox="1">
            <a:spLocks noChangeArrowheads="1"/>
          </p:cNvSpPr>
          <p:nvPr/>
        </p:nvSpPr>
        <p:spPr bwMode="auto">
          <a:xfrm>
            <a:off x="4891448" y="1149350"/>
            <a:ext cx="2128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zh-CN" altLang="en-US" sz="2000" dirty="0">
                <a:solidFill>
                  <a:schemeClr val="tx1">
                    <a:lumMod val="75000"/>
                    <a:lumOff val="25000"/>
                  </a:schemeClr>
                </a:solidFill>
                <a:latin typeface="Arial" panose="020B0604020202020204" pitchFamily="34" charset="0"/>
              </a:rPr>
              <a:t>  馆</a:t>
            </a:r>
            <a:r>
              <a:rPr lang="zh-CN" altLang="en-US" sz="2000" dirty="0" smtClean="0">
                <a:solidFill>
                  <a:schemeClr val="tx1">
                    <a:lumMod val="75000"/>
                    <a:lumOff val="25000"/>
                  </a:schemeClr>
                </a:solidFill>
                <a:latin typeface="Arial" panose="020B0604020202020204" pitchFamily="34" charset="0"/>
              </a:rPr>
              <a:t>配</a:t>
            </a:r>
            <a:r>
              <a:rPr lang="en-US" altLang="zh-CN" sz="2000" dirty="0" smtClean="0">
                <a:solidFill>
                  <a:schemeClr val="tx1">
                    <a:lumMod val="75000"/>
                    <a:lumOff val="25000"/>
                  </a:schemeClr>
                </a:solidFill>
                <a:latin typeface="Arial" panose="020B0604020202020204" pitchFamily="34" charset="0"/>
              </a:rPr>
              <a:t>/</a:t>
            </a:r>
            <a:r>
              <a:rPr lang="zh-CN" altLang="en-US" sz="2000" dirty="0" smtClean="0">
                <a:solidFill>
                  <a:schemeClr val="tx1">
                    <a:lumMod val="75000"/>
                    <a:lumOff val="25000"/>
                  </a:schemeClr>
                </a:solidFill>
                <a:latin typeface="Arial" panose="020B0604020202020204" pitchFamily="34" charset="0"/>
              </a:rPr>
              <a:t>发行</a:t>
            </a:r>
            <a:endParaRPr lang="en-US" altLang="zh-CN" sz="2000" dirty="0">
              <a:solidFill>
                <a:schemeClr val="tx1">
                  <a:lumMod val="75000"/>
                  <a:lumOff val="25000"/>
                </a:schemeClr>
              </a:solidFill>
              <a:latin typeface="Arial" panose="020B0604020202020204" pitchFamily="34" charset="0"/>
            </a:endParaRPr>
          </a:p>
        </p:txBody>
      </p:sp>
      <p:sp>
        <p:nvSpPr>
          <p:cNvPr id="67" name="Text Box 15"/>
          <p:cNvSpPr txBox="1">
            <a:spLocks noChangeArrowheads="1"/>
          </p:cNvSpPr>
          <p:nvPr/>
        </p:nvSpPr>
        <p:spPr bwMode="gray">
          <a:xfrm>
            <a:off x="4681898" y="1666875"/>
            <a:ext cx="284956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Char char="•"/>
            </a:pPr>
            <a:r>
              <a:rPr lang="zh-CN" altLang="en-US" sz="1400" dirty="0">
                <a:solidFill>
                  <a:schemeClr val="tx1">
                    <a:lumMod val="75000"/>
                    <a:lumOff val="25000"/>
                  </a:schemeClr>
                </a:solidFill>
                <a:latin typeface="幼圆" panose="02010509060101010101" pitchFamily="49" charset="-122"/>
                <a:ea typeface="幼圆" panose="02010509060101010101" pitchFamily="49" charset="-122"/>
              </a:rPr>
              <a:t> </a:t>
            </a:r>
            <a:r>
              <a:rPr lang="zh-CN" altLang="en-US" sz="1400" dirty="0" smtClean="0">
                <a:solidFill>
                  <a:schemeClr val="tx1">
                    <a:lumMod val="75000"/>
                    <a:lumOff val="25000"/>
                  </a:schemeClr>
                </a:solidFill>
                <a:latin typeface="幼圆" panose="02010509060101010101" pitchFamily="49" charset="-122"/>
                <a:ea typeface="幼圆" panose="02010509060101010101" pitchFamily="49" charset="-122"/>
              </a:rPr>
              <a:t>为图书馆提供订购配套服务</a:t>
            </a:r>
            <a:endParaRPr lang="en-US" altLang="zh-CN" sz="1400" dirty="0">
              <a:solidFill>
                <a:schemeClr val="tx1">
                  <a:lumMod val="75000"/>
                  <a:lumOff val="25000"/>
                </a:schemeClr>
              </a:solidFill>
              <a:latin typeface="幼圆" panose="02010509060101010101" pitchFamily="49" charset="-122"/>
              <a:ea typeface="幼圆" panose="02010509060101010101" pitchFamily="49" charset="-122"/>
            </a:endParaRPr>
          </a:p>
          <a:p>
            <a:pPr eaLnBrk="1" hangingPunct="1">
              <a:spcBef>
                <a:spcPct val="50000"/>
              </a:spcBef>
              <a:buClrTx/>
              <a:buFontTx/>
              <a:buChar char="•"/>
            </a:pPr>
            <a:r>
              <a:rPr lang="en-US" altLang="zh-CN" sz="1400" dirty="0">
                <a:solidFill>
                  <a:schemeClr val="tx1">
                    <a:lumMod val="75000"/>
                    <a:lumOff val="25000"/>
                  </a:schemeClr>
                </a:solidFill>
                <a:latin typeface="幼圆" panose="02010509060101010101" pitchFamily="49" charset="-122"/>
                <a:ea typeface="幼圆" panose="02010509060101010101" pitchFamily="49" charset="-122"/>
              </a:rPr>
              <a:t> </a:t>
            </a:r>
            <a:r>
              <a:rPr lang="zh-CN" altLang="en-US" sz="1400" dirty="0" smtClean="0">
                <a:solidFill>
                  <a:schemeClr val="tx1">
                    <a:lumMod val="75000"/>
                    <a:lumOff val="25000"/>
                  </a:schemeClr>
                </a:solidFill>
                <a:latin typeface="幼圆" panose="02010509060101010101" pitchFamily="49" charset="-122"/>
                <a:ea typeface="幼圆" panose="02010509060101010101" pitchFamily="49" charset="-122"/>
              </a:rPr>
              <a:t>提供数据加工与销售</a:t>
            </a:r>
            <a:endParaRPr lang="en-US" altLang="zh-CN" sz="14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68" name="Text Box 16"/>
          <p:cNvSpPr txBox="1">
            <a:spLocks noChangeArrowheads="1"/>
          </p:cNvSpPr>
          <p:nvPr/>
        </p:nvSpPr>
        <p:spPr bwMode="auto">
          <a:xfrm>
            <a:off x="1222376" y="2683142"/>
            <a:ext cx="1801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zh-CN" altLang="en-US" sz="2000" dirty="0">
                <a:solidFill>
                  <a:schemeClr val="tx1">
                    <a:lumMod val="75000"/>
                    <a:lumOff val="25000"/>
                  </a:schemeClr>
                </a:solidFill>
                <a:latin typeface="Arial" panose="020B0604020202020204" pitchFamily="34" charset="0"/>
              </a:rPr>
              <a:t>出版社</a:t>
            </a:r>
            <a:endParaRPr lang="en-US" altLang="zh-CN" sz="2000" dirty="0">
              <a:solidFill>
                <a:schemeClr val="tx1">
                  <a:lumMod val="75000"/>
                  <a:lumOff val="25000"/>
                </a:schemeClr>
              </a:solidFill>
              <a:latin typeface="Arial" panose="020B0604020202020204" pitchFamily="34" charset="0"/>
            </a:endParaRPr>
          </a:p>
        </p:txBody>
      </p:sp>
      <p:sp>
        <p:nvSpPr>
          <p:cNvPr id="69" name="Text Box 17"/>
          <p:cNvSpPr txBox="1">
            <a:spLocks noChangeArrowheads="1"/>
          </p:cNvSpPr>
          <p:nvPr/>
        </p:nvSpPr>
        <p:spPr bwMode="auto">
          <a:xfrm>
            <a:off x="8719270" y="2696502"/>
            <a:ext cx="2128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zh-CN" altLang="en-US" sz="2000" dirty="0">
                <a:solidFill>
                  <a:schemeClr val="tx1">
                    <a:lumMod val="75000"/>
                    <a:lumOff val="25000"/>
                  </a:schemeClr>
                </a:solidFill>
                <a:latin typeface="Arial" panose="020B0604020202020204" pitchFamily="34" charset="0"/>
              </a:rPr>
              <a:t>图书馆</a:t>
            </a:r>
            <a:endParaRPr lang="en-US" altLang="zh-CN" sz="2000" dirty="0">
              <a:solidFill>
                <a:schemeClr val="tx1">
                  <a:lumMod val="75000"/>
                  <a:lumOff val="25000"/>
                </a:schemeClr>
              </a:solidFill>
              <a:latin typeface="Arial" panose="020B0604020202020204" pitchFamily="34" charset="0"/>
            </a:endParaRPr>
          </a:p>
        </p:txBody>
      </p:sp>
      <p:sp>
        <p:nvSpPr>
          <p:cNvPr id="70" name="AutoShape 18"/>
          <p:cNvSpPr>
            <a:spLocks noChangeArrowheads="1"/>
          </p:cNvSpPr>
          <p:nvPr/>
        </p:nvSpPr>
        <p:spPr bwMode="gray">
          <a:xfrm>
            <a:off x="1233418" y="3140226"/>
            <a:ext cx="1682750" cy="746125"/>
          </a:xfrm>
          <a:prstGeom prst="roundRect">
            <a:avLst>
              <a:gd name="adj" fmla="val 11505"/>
            </a:avLst>
          </a:prstGeom>
          <a:solidFill>
            <a:srgbClr val="FFFFFF">
              <a:alpha val="50195"/>
            </a:srgbClr>
          </a:solidFill>
          <a:ln w="6350" algn="ctr">
            <a:solidFill>
              <a:srgbClr val="808080"/>
            </a:solidFill>
            <a:prstDash val="sysDot"/>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dirty="0">
              <a:solidFill>
                <a:schemeClr val="tx1"/>
              </a:solidFill>
              <a:latin typeface="幼圆" panose="02010509060101010101" pitchFamily="49" charset="-122"/>
              <a:ea typeface="幼圆" panose="02010509060101010101" pitchFamily="49" charset="-122"/>
            </a:endParaRPr>
          </a:p>
        </p:txBody>
      </p:sp>
      <p:sp>
        <p:nvSpPr>
          <p:cNvPr id="71" name="Text Box 19"/>
          <p:cNvSpPr txBox="1">
            <a:spLocks noChangeArrowheads="1"/>
          </p:cNvSpPr>
          <p:nvPr/>
        </p:nvSpPr>
        <p:spPr bwMode="gray">
          <a:xfrm>
            <a:off x="1454874" y="3212098"/>
            <a:ext cx="123117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Char char="•"/>
            </a:pPr>
            <a:r>
              <a:rPr lang="zh-CN" altLang="en-US" sz="1400" dirty="0">
                <a:solidFill>
                  <a:schemeClr val="tx1">
                    <a:lumMod val="75000"/>
                    <a:lumOff val="25000"/>
                  </a:schemeClr>
                </a:solidFill>
                <a:latin typeface="幼圆" panose="02010509060101010101" pitchFamily="49" charset="-122"/>
                <a:ea typeface="幼圆" panose="02010509060101010101" pitchFamily="49" charset="-122"/>
              </a:rPr>
              <a:t> </a:t>
            </a:r>
            <a:r>
              <a:rPr lang="zh-CN" altLang="en-US" sz="1400" dirty="0" smtClean="0">
                <a:solidFill>
                  <a:schemeClr val="tx1">
                    <a:lumMod val="75000"/>
                    <a:lumOff val="25000"/>
                  </a:schemeClr>
                </a:solidFill>
                <a:latin typeface="幼圆" panose="02010509060101010101" pitchFamily="49" charset="-122"/>
                <a:ea typeface="幼圆" panose="02010509060101010101" pitchFamily="49" charset="-122"/>
              </a:rPr>
              <a:t>出版图书</a:t>
            </a:r>
            <a:endParaRPr lang="en-US" altLang="zh-CN" sz="1400" dirty="0">
              <a:solidFill>
                <a:schemeClr val="tx1">
                  <a:lumMod val="75000"/>
                  <a:lumOff val="25000"/>
                </a:schemeClr>
              </a:solidFill>
              <a:latin typeface="幼圆" panose="02010509060101010101" pitchFamily="49" charset="-122"/>
              <a:ea typeface="幼圆" panose="02010509060101010101" pitchFamily="49" charset="-122"/>
            </a:endParaRPr>
          </a:p>
          <a:p>
            <a:pPr eaLnBrk="1" hangingPunct="1">
              <a:spcBef>
                <a:spcPct val="50000"/>
              </a:spcBef>
              <a:buClrTx/>
              <a:buFontTx/>
              <a:buChar char="•"/>
            </a:pPr>
            <a:r>
              <a:rPr lang="en-US" altLang="zh-CN" sz="1400" dirty="0">
                <a:solidFill>
                  <a:schemeClr val="tx1">
                    <a:lumMod val="75000"/>
                    <a:lumOff val="25000"/>
                  </a:schemeClr>
                </a:solidFill>
                <a:latin typeface="幼圆" panose="02010509060101010101" pitchFamily="49" charset="-122"/>
                <a:ea typeface="幼圆" panose="02010509060101010101" pitchFamily="49" charset="-122"/>
              </a:rPr>
              <a:t> </a:t>
            </a:r>
            <a:r>
              <a:rPr lang="zh-CN" altLang="en-US" sz="1400" dirty="0" smtClean="0">
                <a:solidFill>
                  <a:schemeClr val="tx1">
                    <a:lumMod val="75000"/>
                    <a:lumOff val="25000"/>
                  </a:schemeClr>
                </a:solidFill>
                <a:latin typeface="幼圆" panose="02010509060101010101" pitchFamily="49" charset="-122"/>
                <a:ea typeface="幼圆" panose="02010509060101010101" pitchFamily="49" charset="-122"/>
              </a:rPr>
              <a:t>销售图书</a:t>
            </a:r>
            <a:endParaRPr lang="en-US" altLang="zh-CN" sz="14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72" name="AutoShape 20"/>
          <p:cNvSpPr>
            <a:spLocks noChangeArrowheads="1"/>
          </p:cNvSpPr>
          <p:nvPr/>
        </p:nvSpPr>
        <p:spPr bwMode="gray">
          <a:xfrm>
            <a:off x="9073680" y="3124277"/>
            <a:ext cx="1460970" cy="746125"/>
          </a:xfrm>
          <a:prstGeom prst="roundRect">
            <a:avLst>
              <a:gd name="adj" fmla="val 11505"/>
            </a:avLst>
          </a:prstGeom>
          <a:solidFill>
            <a:srgbClr val="FFFFFF">
              <a:alpha val="50195"/>
            </a:srgbClr>
          </a:solidFill>
          <a:ln w="6350" algn="ctr">
            <a:solidFill>
              <a:srgbClr val="808080"/>
            </a:solidFill>
            <a:prstDash val="sysDot"/>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73" name="Text Box 21"/>
          <p:cNvSpPr txBox="1">
            <a:spLocks noChangeArrowheads="1"/>
          </p:cNvSpPr>
          <p:nvPr/>
        </p:nvSpPr>
        <p:spPr bwMode="gray">
          <a:xfrm>
            <a:off x="9223500" y="3181868"/>
            <a:ext cx="112323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Char char="•"/>
            </a:pPr>
            <a:r>
              <a:rPr lang="en-US" altLang="zh-CN" sz="1400" dirty="0">
                <a:solidFill>
                  <a:schemeClr val="tx1">
                    <a:lumMod val="75000"/>
                    <a:lumOff val="25000"/>
                  </a:schemeClr>
                </a:solidFill>
                <a:latin typeface="幼圆" panose="02010509060101010101" pitchFamily="49" charset="-122"/>
                <a:ea typeface="幼圆" panose="02010509060101010101" pitchFamily="49" charset="-122"/>
              </a:rPr>
              <a:t> </a:t>
            </a:r>
            <a:r>
              <a:rPr lang="zh-CN" altLang="en-US" sz="1400" dirty="0" smtClean="0">
                <a:solidFill>
                  <a:schemeClr val="tx1">
                    <a:lumMod val="75000"/>
                    <a:lumOff val="25000"/>
                  </a:schemeClr>
                </a:solidFill>
                <a:latin typeface="幼圆" panose="02010509060101010101" pitchFamily="49" charset="-122"/>
                <a:ea typeface="幼圆" panose="02010509060101010101" pitchFamily="49" charset="-122"/>
              </a:rPr>
              <a:t>购买图书</a:t>
            </a:r>
            <a:endParaRPr lang="en-US" altLang="zh-CN" sz="1400" dirty="0">
              <a:solidFill>
                <a:schemeClr val="tx1">
                  <a:lumMod val="75000"/>
                  <a:lumOff val="25000"/>
                </a:schemeClr>
              </a:solidFill>
              <a:latin typeface="幼圆" panose="02010509060101010101" pitchFamily="49" charset="-122"/>
              <a:ea typeface="幼圆" panose="02010509060101010101" pitchFamily="49" charset="-122"/>
            </a:endParaRPr>
          </a:p>
          <a:p>
            <a:pPr eaLnBrk="1" hangingPunct="1">
              <a:spcBef>
                <a:spcPct val="50000"/>
              </a:spcBef>
              <a:buClrTx/>
              <a:buFontTx/>
              <a:buChar char="•"/>
            </a:pPr>
            <a:r>
              <a:rPr lang="en-US" altLang="zh-CN" sz="1400" dirty="0">
                <a:solidFill>
                  <a:schemeClr val="tx1">
                    <a:lumMod val="75000"/>
                    <a:lumOff val="25000"/>
                  </a:schemeClr>
                </a:solidFill>
                <a:latin typeface="幼圆" panose="02010509060101010101" pitchFamily="49" charset="-122"/>
                <a:ea typeface="幼圆" panose="02010509060101010101" pitchFamily="49" charset="-122"/>
              </a:rPr>
              <a:t> </a:t>
            </a:r>
            <a:r>
              <a:rPr lang="zh-CN" altLang="en-US" sz="1400" dirty="0" smtClean="0">
                <a:solidFill>
                  <a:schemeClr val="tx1">
                    <a:lumMod val="75000"/>
                    <a:lumOff val="25000"/>
                  </a:schemeClr>
                </a:solidFill>
                <a:latin typeface="幼圆" panose="02010509060101010101" pitchFamily="49" charset="-122"/>
                <a:ea typeface="幼圆" panose="02010509060101010101" pitchFamily="49" charset="-122"/>
              </a:rPr>
              <a:t>服务读者</a:t>
            </a:r>
            <a:endParaRPr lang="en-US" altLang="zh-CN" sz="1400" dirty="0">
              <a:solidFill>
                <a:schemeClr val="tx1">
                  <a:lumMod val="75000"/>
                  <a:lumOff val="25000"/>
                </a:schemeClr>
              </a:solidFill>
              <a:latin typeface="幼圆" panose="02010509060101010101" pitchFamily="49" charset="-122"/>
              <a:ea typeface="幼圆" panose="02010509060101010101" pitchFamily="49" charset="-122"/>
            </a:endParaRPr>
          </a:p>
        </p:txBody>
      </p:sp>
      <p:grpSp>
        <p:nvGrpSpPr>
          <p:cNvPr id="74" name="Group 22"/>
          <p:cNvGrpSpPr>
            <a:grpSpLocks/>
          </p:cNvGrpSpPr>
          <p:nvPr/>
        </p:nvGrpSpPr>
        <p:grpSpPr bwMode="auto">
          <a:xfrm>
            <a:off x="2046217" y="4025900"/>
            <a:ext cx="57150" cy="466725"/>
            <a:chOff x="1058" y="3024"/>
            <a:chExt cx="36" cy="294"/>
          </a:xfrm>
        </p:grpSpPr>
        <p:sp>
          <p:nvSpPr>
            <p:cNvPr id="75" name="Oval 23"/>
            <p:cNvSpPr>
              <a:spLocks noChangeArrowheads="1"/>
            </p:cNvSpPr>
            <p:nvPr/>
          </p:nvSpPr>
          <p:spPr bwMode="gray">
            <a:xfrm>
              <a:off x="1058" y="3024"/>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sp>
          <p:nvSpPr>
            <p:cNvPr id="76" name="Oval 24"/>
            <p:cNvSpPr>
              <a:spLocks noChangeArrowheads="1"/>
            </p:cNvSpPr>
            <p:nvPr/>
          </p:nvSpPr>
          <p:spPr bwMode="gray">
            <a:xfrm>
              <a:off x="1058" y="3110"/>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sp>
          <p:nvSpPr>
            <p:cNvPr id="77" name="Oval 25"/>
            <p:cNvSpPr>
              <a:spLocks noChangeArrowheads="1"/>
            </p:cNvSpPr>
            <p:nvPr/>
          </p:nvSpPr>
          <p:spPr bwMode="gray">
            <a:xfrm>
              <a:off x="1058" y="3196"/>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sp>
          <p:nvSpPr>
            <p:cNvPr id="78" name="Oval 26"/>
            <p:cNvSpPr>
              <a:spLocks noChangeArrowheads="1"/>
            </p:cNvSpPr>
            <p:nvPr/>
          </p:nvSpPr>
          <p:spPr bwMode="gray">
            <a:xfrm>
              <a:off x="1058" y="3282"/>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grpSp>
      <p:grpSp>
        <p:nvGrpSpPr>
          <p:cNvPr id="79" name="Group 27"/>
          <p:cNvGrpSpPr>
            <a:grpSpLocks/>
          </p:cNvGrpSpPr>
          <p:nvPr/>
        </p:nvGrpSpPr>
        <p:grpSpPr bwMode="auto">
          <a:xfrm>
            <a:off x="9831315" y="4026663"/>
            <a:ext cx="57150" cy="466725"/>
            <a:chOff x="1058" y="3024"/>
            <a:chExt cx="36" cy="294"/>
          </a:xfrm>
        </p:grpSpPr>
        <p:sp>
          <p:nvSpPr>
            <p:cNvPr id="80" name="Oval 28"/>
            <p:cNvSpPr>
              <a:spLocks noChangeArrowheads="1"/>
            </p:cNvSpPr>
            <p:nvPr/>
          </p:nvSpPr>
          <p:spPr bwMode="gray">
            <a:xfrm>
              <a:off x="1058" y="3024"/>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sp>
          <p:nvSpPr>
            <p:cNvPr id="81" name="Oval 29"/>
            <p:cNvSpPr>
              <a:spLocks noChangeArrowheads="1"/>
            </p:cNvSpPr>
            <p:nvPr/>
          </p:nvSpPr>
          <p:spPr bwMode="gray">
            <a:xfrm>
              <a:off x="1058" y="3110"/>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sp>
          <p:nvSpPr>
            <p:cNvPr id="82" name="Oval 30"/>
            <p:cNvSpPr>
              <a:spLocks noChangeArrowheads="1"/>
            </p:cNvSpPr>
            <p:nvPr/>
          </p:nvSpPr>
          <p:spPr bwMode="gray">
            <a:xfrm>
              <a:off x="1058" y="3196"/>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sp>
          <p:nvSpPr>
            <p:cNvPr id="83" name="Oval 31"/>
            <p:cNvSpPr>
              <a:spLocks noChangeArrowheads="1"/>
            </p:cNvSpPr>
            <p:nvPr/>
          </p:nvSpPr>
          <p:spPr bwMode="gray">
            <a:xfrm>
              <a:off x="1058" y="3282"/>
              <a:ext cx="36" cy="36"/>
            </a:xfrm>
            <a:prstGeom prst="ellipse">
              <a:avLst/>
            </a:prstGeom>
            <a:solidFill>
              <a:schemeClr val="tx1"/>
            </a:solidFill>
            <a:ln w="9525" algn="ctr">
              <a:solidFill>
                <a:schemeClr val="tx1"/>
              </a:solidFill>
              <a:round/>
              <a:headEnd/>
              <a:tailEnd/>
            </a:ln>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lumMod val="75000"/>
                    <a:lumOff val="25000"/>
                  </a:schemeClr>
                </a:solidFill>
                <a:latin typeface="Arial" panose="020B0604020202020204" pitchFamily="34" charset="0"/>
              </a:endParaRPr>
            </a:p>
          </p:txBody>
        </p:sp>
      </p:grpSp>
      <p:sp>
        <p:nvSpPr>
          <p:cNvPr id="84" name="Rectangle 32"/>
          <p:cNvSpPr>
            <a:spLocks noChangeArrowheads="1"/>
          </p:cNvSpPr>
          <p:nvPr/>
        </p:nvSpPr>
        <p:spPr bwMode="gray">
          <a:xfrm>
            <a:off x="1188126" y="4533082"/>
            <a:ext cx="1788318" cy="1175706"/>
          </a:xfrm>
          <a:prstGeom prst="rect">
            <a:avLst/>
          </a:prstGeom>
          <a:solidFill>
            <a:schemeClr val="accent4">
              <a:lumMod val="40000"/>
              <a:lumOff val="60000"/>
            </a:schemeClr>
          </a:solidFill>
          <a:ln>
            <a:noFill/>
          </a:ln>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ClrTx/>
              <a:buFontTx/>
              <a:buNone/>
            </a:pP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关注的问题</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  </a:t>
            </a:r>
          </a:p>
          <a:p>
            <a:pPr>
              <a:lnSpc>
                <a:spcPct val="110000"/>
              </a:lnSpc>
              <a:spcBef>
                <a:spcPct val="0"/>
              </a:spcBef>
              <a:buClrTx/>
              <a:buFontTx/>
              <a:buNone/>
            </a:pP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1</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）高品质书目</a:t>
            </a:r>
            <a:endPar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endParaRPr>
          </a:p>
          <a:p>
            <a:pPr>
              <a:lnSpc>
                <a:spcPct val="110000"/>
              </a:lnSpc>
              <a:spcBef>
                <a:spcPct val="0"/>
              </a:spcBef>
              <a:buClrTx/>
              <a:buFontTx/>
              <a:buNone/>
            </a:pP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2</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）销售周期</a:t>
            </a:r>
            <a:endPar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endParaRPr>
          </a:p>
          <a:p>
            <a:pPr>
              <a:lnSpc>
                <a:spcPct val="110000"/>
              </a:lnSpc>
              <a:spcBef>
                <a:spcPct val="0"/>
              </a:spcBef>
              <a:buClrTx/>
              <a:buFontTx/>
              <a:buNone/>
            </a:pP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3</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）按需出版</a:t>
            </a:r>
            <a:endParaRPr lang="en-US" altLang="zh-CN" sz="1600" b="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85" name="Rectangle 33"/>
          <p:cNvSpPr>
            <a:spLocks noChangeArrowheads="1"/>
          </p:cNvSpPr>
          <p:nvPr/>
        </p:nvSpPr>
        <p:spPr bwMode="gray">
          <a:xfrm>
            <a:off x="9102255" y="4560063"/>
            <a:ext cx="1523280" cy="1175706"/>
          </a:xfrm>
          <a:prstGeom prst="rect">
            <a:avLst/>
          </a:prstGeom>
          <a:solidFill>
            <a:schemeClr val="accent2">
              <a:lumMod val="40000"/>
              <a:lumOff val="60000"/>
            </a:schemeClr>
          </a:solidFill>
          <a:ln>
            <a:noFill/>
          </a:ln>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ClrTx/>
              <a:buFontTx/>
              <a:buNone/>
            </a:pP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关注的问题</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  </a:t>
            </a:r>
          </a:p>
          <a:p>
            <a:pPr>
              <a:lnSpc>
                <a:spcPct val="110000"/>
              </a:lnSpc>
              <a:spcBef>
                <a:spcPct val="0"/>
              </a:spcBef>
              <a:buClrTx/>
              <a:buFontTx/>
              <a:buNone/>
            </a:pP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(1)</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书目质量</a:t>
            </a:r>
            <a:endPar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endParaRPr>
          </a:p>
          <a:p>
            <a:pPr>
              <a:lnSpc>
                <a:spcPct val="110000"/>
              </a:lnSpc>
              <a:spcBef>
                <a:spcPct val="0"/>
              </a:spcBef>
              <a:buClrTx/>
              <a:buFontTx/>
              <a:buNone/>
            </a:pP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(2)</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上架周期</a:t>
            </a:r>
            <a:endPar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endParaRPr>
          </a:p>
          <a:p>
            <a:pPr>
              <a:lnSpc>
                <a:spcPct val="110000"/>
              </a:lnSpc>
              <a:spcBef>
                <a:spcPct val="0"/>
              </a:spcBef>
              <a:buClrTx/>
              <a:buFontTx/>
              <a:buNone/>
            </a:pP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(3)</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服务效果</a:t>
            </a:r>
            <a:endPar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86" name="AutoShape 34"/>
          <p:cNvSpPr>
            <a:spLocks noChangeArrowheads="1"/>
          </p:cNvSpPr>
          <p:nvPr/>
        </p:nvSpPr>
        <p:spPr bwMode="gray">
          <a:xfrm>
            <a:off x="3335338" y="2524125"/>
            <a:ext cx="5321743" cy="17351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28" y="10800"/>
                </a:moveTo>
                <a:cubicBezTo>
                  <a:pt x="328" y="16584"/>
                  <a:pt x="5016" y="21272"/>
                  <a:pt x="10800" y="21272"/>
                </a:cubicBezTo>
                <a:cubicBezTo>
                  <a:pt x="16584" y="21272"/>
                  <a:pt x="21272" y="16584"/>
                  <a:pt x="21272" y="10800"/>
                </a:cubicBezTo>
                <a:cubicBezTo>
                  <a:pt x="21272" y="5016"/>
                  <a:pt x="16584" y="328"/>
                  <a:pt x="10800" y="328"/>
                </a:cubicBezTo>
                <a:cubicBezTo>
                  <a:pt x="5016" y="328"/>
                  <a:pt x="328" y="5016"/>
                  <a:pt x="328" y="10800"/>
                </a:cubicBezTo>
                <a:close/>
              </a:path>
            </a:pathLst>
          </a:custGeom>
          <a:gradFill rotWithShape="1">
            <a:gsLst>
              <a:gs pos="0">
                <a:srgbClr val="D6D6FF"/>
              </a:gs>
              <a:gs pos="50000">
                <a:srgbClr val="9999FF"/>
              </a:gs>
              <a:gs pos="100000">
                <a:srgbClr val="D6D6F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a:p>
        </p:txBody>
      </p:sp>
      <p:grpSp>
        <p:nvGrpSpPr>
          <p:cNvPr id="87" name="Group 35"/>
          <p:cNvGrpSpPr>
            <a:grpSpLocks/>
          </p:cNvGrpSpPr>
          <p:nvPr/>
        </p:nvGrpSpPr>
        <p:grpSpPr bwMode="auto">
          <a:xfrm>
            <a:off x="3206750" y="3283094"/>
            <a:ext cx="257175" cy="254000"/>
            <a:chOff x="2504" y="1966"/>
            <a:chExt cx="752" cy="742"/>
          </a:xfrm>
        </p:grpSpPr>
        <p:pic>
          <p:nvPicPr>
            <p:cNvPr id="88" name="Picture 36"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504" y="1966"/>
              <a:ext cx="7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Oval 37">
              <a:extLst>
                <a:ext uri="{FF2B5EF4-FFF2-40B4-BE49-F238E27FC236}">
                  <a16:creationId xmlns:a16="http://schemas.microsoft.com/office/drawing/2014/main" xmlns="" id="{162DFCB1-576D-499C-92A5-8C136FD87464}"/>
                </a:ext>
              </a:extLst>
            </p:cNvPr>
            <p:cNvSpPr>
              <a:spLocks noChangeArrowheads="1"/>
            </p:cNvSpPr>
            <p:nvPr/>
          </p:nvSpPr>
          <p:spPr bwMode="gray">
            <a:xfrm>
              <a:off x="2504" y="1966"/>
              <a:ext cx="747" cy="729"/>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eaLnBrk="1" hangingPunct="1">
                <a:defRPr/>
              </a:pPr>
              <a:endParaRPr lang="zh-CN" altLang="en-US">
                <a:latin typeface="Arial" charset="0"/>
              </a:endParaRPr>
            </a:p>
          </p:txBody>
        </p:sp>
        <p:grpSp>
          <p:nvGrpSpPr>
            <p:cNvPr id="90" name="Group 38"/>
            <p:cNvGrpSpPr>
              <a:grpSpLocks/>
            </p:cNvGrpSpPr>
            <p:nvPr/>
          </p:nvGrpSpPr>
          <p:grpSpPr bwMode="auto">
            <a:xfrm rot="-1045052" flipH="1" flipV="1">
              <a:off x="2564" y="2570"/>
              <a:ext cx="583" cy="138"/>
              <a:chOff x="2532" y="1051"/>
              <a:chExt cx="893" cy="246"/>
            </a:xfrm>
          </p:grpSpPr>
          <p:grpSp>
            <p:nvGrpSpPr>
              <p:cNvPr id="92" name="Group 39"/>
              <p:cNvGrpSpPr>
                <a:grpSpLocks/>
              </p:cNvGrpSpPr>
              <p:nvPr/>
            </p:nvGrpSpPr>
            <p:grpSpPr bwMode="auto">
              <a:xfrm>
                <a:off x="2532" y="1051"/>
                <a:ext cx="743" cy="185"/>
                <a:chOff x="1565" y="2568"/>
                <a:chExt cx="1118" cy="279"/>
              </a:xfrm>
            </p:grpSpPr>
            <p:sp>
              <p:nvSpPr>
                <p:cNvPr id="98" name="AutoShape 40"/>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99" name="AutoShape 4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00" name="AutoShape 4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01" name="AutoShape 4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grpSp>
          <p:grpSp>
            <p:nvGrpSpPr>
              <p:cNvPr id="93" name="Group 44"/>
              <p:cNvGrpSpPr>
                <a:grpSpLocks/>
              </p:cNvGrpSpPr>
              <p:nvPr/>
            </p:nvGrpSpPr>
            <p:grpSpPr bwMode="auto">
              <a:xfrm rot="1353540">
                <a:off x="2682" y="1111"/>
                <a:ext cx="743" cy="186"/>
                <a:chOff x="1565" y="2568"/>
                <a:chExt cx="1118" cy="279"/>
              </a:xfrm>
            </p:grpSpPr>
            <p:sp>
              <p:nvSpPr>
                <p:cNvPr id="94" name="AutoShape 45"/>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95" name="AutoShape 4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96" name="AutoShape 4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97" name="AutoShape 4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grpSp>
        </p:grpSp>
        <p:sp>
          <p:nvSpPr>
            <p:cNvPr id="91" name="Freeform 49"/>
            <p:cNvSpPr>
              <a:spLocks/>
            </p:cNvSpPr>
            <p:nvPr/>
          </p:nvSpPr>
          <p:spPr bwMode="gray">
            <a:xfrm>
              <a:off x="2581" y="1981"/>
              <a:ext cx="587" cy="253"/>
            </a:xfrm>
            <a:custGeom>
              <a:avLst/>
              <a:gdLst>
                <a:gd name="T0" fmla="*/ 51 w 1321"/>
                <a:gd name="T1" fmla="*/ 6 h 712"/>
                <a:gd name="T2" fmla="*/ 52 w 1321"/>
                <a:gd name="T3" fmla="*/ 7 h 712"/>
                <a:gd name="T4" fmla="*/ 52 w 1321"/>
                <a:gd name="T5" fmla="*/ 8 h 712"/>
                <a:gd name="T6" fmla="*/ 52 w 1321"/>
                <a:gd name="T7" fmla="*/ 8 h 712"/>
                <a:gd name="T8" fmla="*/ 51 w 1321"/>
                <a:gd name="T9" fmla="*/ 9 h 712"/>
                <a:gd name="T10" fmla="*/ 50 w 1321"/>
                <a:gd name="T11" fmla="*/ 9 h 712"/>
                <a:gd name="T12" fmla="*/ 48 w 1321"/>
                <a:gd name="T13" fmla="*/ 10 h 712"/>
                <a:gd name="T14" fmla="*/ 47 w 1321"/>
                <a:gd name="T15" fmla="*/ 10 h 712"/>
                <a:gd name="T16" fmla="*/ 45 w 1321"/>
                <a:gd name="T17" fmla="*/ 10 h 712"/>
                <a:gd name="T18" fmla="*/ 43 w 1321"/>
                <a:gd name="T19" fmla="*/ 11 h 712"/>
                <a:gd name="T20" fmla="*/ 40 w 1321"/>
                <a:gd name="T21" fmla="*/ 11 h 712"/>
                <a:gd name="T22" fmla="*/ 38 w 1321"/>
                <a:gd name="T23" fmla="*/ 11 h 712"/>
                <a:gd name="T24" fmla="*/ 35 w 1321"/>
                <a:gd name="T25" fmla="*/ 11 h 712"/>
                <a:gd name="T26" fmla="*/ 32 w 1321"/>
                <a:gd name="T27" fmla="*/ 11 h 712"/>
                <a:gd name="T28" fmla="*/ 31 w 1321"/>
                <a:gd name="T29" fmla="*/ 11 h 712"/>
                <a:gd name="T30" fmla="*/ 19 w 1321"/>
                <a:gd name="T31" fmla="*/ 11 h 712"/>
                <a:gd name="T32" fmla="*/ 18 w 1321"/>
                <a:gd name="T33" fmla="*/ 11 h 712"/>
                <a:gd name="T34" fmla="*/ 16 w 1321"/>
                <a:gd name="T35" fmla="*/ 11 h 712"/>
                <a:gd name="T36" fmla="*/ 14 w 1321"/>
                <a:gd name="T37" fmla="*/ 11 h 712"/>
                <a:gd name="T38" fmla="*/ 11 w 1321"/>
                <a:gd name="T39" fmla="*/ 11 h 712"/>
                <a:gd name="T40" fmla="*/ 9 w 1321"/>
                <a:gd name="T41" fmla="*/ 11 h 712"/>
                <a:gd name="T42" fmla="*/ 7 w 1321"/>
                <a:gd name="T43" fmla="*/ 11 h 712"/>
                <a:gd name="T44" fmla="*/ 5 w 1321"/>
                <a:gd name="T45" fmla="*/ 11 h 712"/>
                <a:gd name="T46" fmla="*/ 4 w 1321"/>
                <a:gd name="T47" fmla="*/ 10 h 712"/>
                <a:gd name="T48" fmla="*/ 3 w 1321"/>
                <a:gd name="T49" fmla="*/ 10 h 712"/>
                <a:gd name="T50" fmla="*/ 2 w 1321"/>
                <a:gd name="T51" fmla="*/ 10 h 712"/>
                <a:gd name="T52" fmla="*/ 1 w 1321"/>
                <a:gd name="T53" fmla="*/ 9 h 712"/>
                <a:gd name="T54" fmla="*/ 0 w 1321"/>
                <a:gd name="T55" fmla="*/ 9 h 712"/>
                <a:gd name="T56" fmla="*/ 0 w 1321"/>
                <a:gd name="T57" fmla="*/ 8 h 712"/>
                <a:gd name="T58" fmla="*/ 0 w 1321"/>
                <a:gd name="T59" fmla="*/ 8 h 712"/>
                <a:gd name="T60" fmla="*/ 0 w 1321"/>
                <a:gd name="T61" fmla="*/ 8 h 712"/>
                <a:gd name="T62" fmla="*/ 0 w 1321"/>
                <a:gd name="T63" fmla="*/ 7 h 712"/>
                <a:gd name="T64" fmla="*/ 2 w 1321"/>
                <a:gd name="T65" fmla="*/ 6 h 712"/>
                <a:gd name="T66" fmla="*/ 4 w 1321"/>
                <a:gd name="T67" fmla="*/ 5 h 712"/>
                <a:gd name="T68" fmla="*/ 6 w 1321"/>
                <a:gd name="T69" fmla="*/ 4 h 712"/>
                <a:gd name="T70" fmla="*/ 8 w 1321"/>
                <a:gd name="T71" fmla="*/ 3 h 712"/>
                <a:gd name="T72" fmla="*/ 11 w 1321"/>
                <a:gd name="T73" fmla="*/ 2 h 712"/>
                <a:gd name="T74" fmla="*/ 13 w 1321"/>
                <a:gd name="T75" fmla="*/ 1 h 712"/>
                <a:gd name="T76" fmla="*/ 16 w 1321"/>
                <a:gd name="T77" fmla="*/ 1 h 712"/>
                <a:gd name="T78" fmla="*/ 20 w 1321"/>
                <a:gd name="T79" fmla="*/ 0 h 712"/>
                <a:gd name="T80" fmla="*/ 23 w 1321"/>
                <a:gd name="T81" fmla="*/ 0 h 712"/>
                <a:gd name="T82" fmla="*/ 26 w 1321"/>
                <a:gd name="T83" fmla="*/ 0 h 712"/>
                <a:gd name="T84" fmla="*/ 26 w 1321"/>
                <a:gd name="T85" fmla="*/ 0 h 712"/>
                <a:gd name="T86" fmla="*/ 30 w 1321"/>
                <a:gd name="T87" fmla="*/ 0 h 712"/>
                <a:gd name="T88" fmla="*/ 33 w 1321"/>
                <a:gd name="T89" fmla="*/ 0 h 712"/>
                <a:gd name="T90" fmla="*/ 36 w 1321"/>
                <a:gd name="T91" fmla="*/ 1 h 712"/>
                <a:gd name="T92" fmla="*/ 40 w 1321"/>
                <a:gd name="T93" fmla="*/ 1 h 712"/>
                <a:gd name="T94" fmla="*/ 42 w 1321"/>
                <a:gd name="T95" fmla="*/ 2 h 712"/>
                <a:gd name="T96" fmla="*/ 45 w 1321"/>
                <a:gd name="T97" fmla="*/ 3 h 712"/>
                <a:gd name="T98" fmla="*/ 47 w 1321"/>
                <a:gd name="T99" fmla="*/ 4 h 712"/>
                <a:gd name="T100" fmla="*/ 49 w 1321"/>
                <a:gd name="T101" fmla="*/ 5 h 712"/>
                <a:gd name="T102" fmla="*/ 51 w 1321"/>
                <a:gd name="T103" fmla="*/ 6 h 712"/>
                <a:gd name="T104" fmla="*/ 51 w 1321"/>
                <a:gd name="T105" fmla="*/ 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grpSp>
        <p:nvGrpSpPr>
          <p:cNvPr id="102" name="Group 50"/>
          <p:cNvGrpSpPr>
            <a:grpSpLocks/>
          </p:cNvGrpSpPr>
          <p:nvPr/>
        </p:nvGrpSpPr>
        <p:grpSpPr bwMode="auto">
          <a:xfrm>
            <a:off x="5879667" y="2449512"/>
            <a:ext cx="152400" cy="149225"/>
            <a:chOff x="2504" y="1966"/>
            <a:chExt cx="752" cy="742"/>
          </a:xfrm>
        </p:grpSpPr>
        <p:pic>
          <p:nvPicPr>
            <p:cNvPr id="103" name="Picture 51"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504" y="1966"/>
              <a:ext cx="7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Oval 52">
              <a:extLst>
                <a:ext uri="{FF2B5EF4-FFF2-40B4-BE49-F238E27FC236}">
                  <a16:creationId xmlns:a16="http://schemas.microsoft.com/office/drawing/2014/main" xmlns="" id="{A5A234C6-0E53-4295-8873-906CB3A2ED13}"/>
                </a:ext>
              </a:extLst>
            </p:cNvPr>
            <p:cNvSpPr>
              <a:spLocks noChangeArrowheads="1"/>
            </p:cNvSpPr>
            <p:nvPr/>
          </p:nvSpPr>
          <p:spPr bwMode="gray">
            <a:xfrm>
              <a:off x="2504" y="1966"/>
              <a:ext cx="747" cy="729"/>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eaLnBrk="1" hangingPunct="1">
                <a:defRPr/>
              </a:pPr>
              <a:endParaRPr lang="zh-CN" altLang="en-US">
                <a:latin typeface="Arial" charset="0"/>
              </a:endParaRPr>
            </a:p>
          </p:txBody>
        </p:sp>
        <p:grpSp>
          <p:nvGrpSpPr>
            <p:cNvPr id="105" name="Group 53"/>
            <p:cNvGrpSpPr>
              <a:grpSpLocks/>
            </p:cNvGrpSpPr>
            <p:nvPr/>
          </p:nvGrpSpPr>
          <p:grpSpPr bwMode="auto">
            <a:xfrm rot="-1045052" flipH="1" flipV="1">
              <a:off x="2564" y="2570"/>
              <a:ext cx="583" cy="138"/>
              <a:chOff x="2532" y="1051"/>
              <a:chExt cx="893" cy="246"/>
            </a:xfrm>
          </p:grpSpPr>
          <p:grpSp>
            <p:nvGrpSpPr>
              <p:cNvPr id="107" name="Group 54"/>
              <p:cNvGrpSpPr>
                <a:grpSpLocks/>
              </p:cNvGrpSpPr>
              <p:nvPr/>
            </p:nvGrpSpPr>
            <p:grpSpPr bwMode="auto">
              <a:xfrm>
                <a:off x="2532" y="1051"/>
                <a:ext cx="743" cy="185"/>
                <a:chOff x="1565" y="2568"/>
                <a:chExt cx="1118" cy="279"/>
              </a:xfrm>
            </p:grpSpPr>
            <p:sp>
              <p:nvSpPr>
                <p:cNvPr id="113" name="AutoShape 55"/>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14" name="AutoShape 5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15" name="AutoShape 5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16" name="AutoShape 5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grpSp>
          <p:grpSp>
            <p:nvGrpSpPr>
              <p:cNvPr id="108" name="Group 59"/>
              <p:cNvGrpSpPr>
                <a:grpSpLocks/>
              </p:cNvGrpSpPr>
              <p:nvPr/>
            </p:nvGrpSpPr>
            <p:grpSpPr bwMode="auto">
              <a:xfrm rot="1353540">
                <a:off x="2682" y="1111"/>
                <a:ext cx="743" cy="186"/>
                <a:chOff x="1565" y="2568"/>
                <a:chExt cx="1118" cy="279"/>
              </a:xfrm>
            </p:grpSpPr>
            <p:sp>
              <p:nvSpPr>
                <p:cNvPr id="109" name="AutoShape 60"/>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10" name="AutoShape 6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11" name="AutoShape 6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12" name="AutoShape 6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grpSp>
        </p:grpSp>
        <p:sp>
          <p:nvSpPr>
            <p:cNvPr id="106" name="Freeform 64"/>
            <p:cNvSpPr>
              <a:spLocks/>
            </p:cNvSpPr>
            <p:nvPr/>
          </p:nvSpPr>
          <p:spPr bwMode="gray">
            <a:xfrm>
              <a:off x="2581" y="1981"/>
              <a:ext cx="587" cy="253"/>
            </a:xfrm>
            <a:custGeom>
              <a:avLst/>
              <a:gdLst>
                <a:gd name="T0" fmla="*/ 51 w 1321"/>
                <a:gd name="T1" fmla="*/ 6 h 712"/>
                <a:gd name="T2" fmla="*/ 52 w 1321"/>
                <a:gd name="T3" fmla="*/ 7 h 712"/>
                <a:gd name="T4" fmla="*/ 52 w 1321"/>
                <a:gd name="T5" fmla="*/ 8 h 712"/>
                <a:gd name="T6" fmla="*/ 52 w 1321"/>
                <a:gd name="T7" fmla="*/ 8 h 712"/>
                <a:gd name="T8" fmla="*/ 51 w 1321"/>
                <a:gd name="T9" fmla="*/ 9 h 712"/>
                <a:gd name="T10" fmla="*/ 50 w 1321"/>
                <a:gd name="T11" fmla="*/ 9 h 712"/>
                <a:gd name="T12" fmla="*/ 48 w 1321"/>
                <a:gd name="T13" fmla="*/ 10 h 712"/>
                <a:gd name="T14" fmla="*/ 47 w 1321"/>
                <a:gd name="T15" fmla="*/ 10 h 712"/>
                <a:gd name="T16" fmla="*/ 45 w 1321"/>
                <a:gd name="T17" fmla="*/ 10 h 712"/>
                <a:gd name="T18" fmla="*/ 43 w 1321"/>
                <a:gd name="T19" fmla="*/ 11 h 712"/>
                <a:gd name="T20" fmla="*/ 40 w 1321"/>
                <a:gd name="T21" fmla="*/ 11 h 712"/>
                <a:gd name="T22" fmla="*/ 38 w 1321"/>
                <a:gd name="T23" fmla="*/ 11 h 712"/>
                <a:gd name="T24" fmla="*/ 35 w 1321"/>
                <a:gd name="T25" fmla="*/ 11 h 712"/>
                <a:gd name="T26" fmla="*/ 32 w 1321"/>
                <a:gd name="T27" fmla="*/ 11 h 712"/>
                <a:gd name="T28" fmla="*/ 31 w 1321"/>
                <a:gd name="T29" fmla="*/ 11 h 712"/>
                <a:gd name="T30" fmla="*/ 19 w 1321"/>
                <a:gd name="T31" fmla="*/ 11 h 712"/>
                <a:gd name="T32" fmla="*/ 18 w 1321"/>
                <a:gd name="T33" fmla="*/ 11 h 712"/>
                <a:gd name="T34" fmla="*/ 16 w 1321"/>
                <a:gd name="T35" fmla="*/ 11 h 712"/>
                <a:gd name="T36" fmla="*/ 14 w 1321"/>
                <a:gd name="T37" fmla="*/ 11 h 712"/>
                <a:gd name="T38" fmla="*/ 11 w 1321"/>
                <a:gd name="T39" fmla="*/ 11 h 712"/>
                <a:gd name="T40" fmla="*/ 9 w 1321"/>
                <a:gd name="T41" fmla="*/ 11 h 712"/>
                <a:gd name="T42" fmla="*/ 7 w 1321"/>
                <a:gd name="T43" fmla="*/ 11 h 712"/>
                <a:gd name="T44" fmla="*/ 5 w 1321"/>
                <a:gd name="T45" fmla="*/ 11 h 712"/>
                <a:gd name="T46" fmla="*/ 4 w 1321"/>
                <a:gd name="T47" fmla="*/ 10 h 712"/>
                <a:gd name="T48" fmla="*/ 3 w 1321"/>
                <a:gd name="T49" fmla="*/ 10 h 712"/>
                <a:gd name="T50" fmla="*/ 2 w 1321"/>
                <a:gd name="T51" fmla="*/ 10 h 712"/>
                <a:gd name="T52" fmla="*/ 1 w 1321"/>
                <a:gd name="T53" fmla="*/ 9 h 712"/>
                <a:gd name="T54" fmla="*/ 0 w 1321"/>
                <a:gd name="T55" fmla="*/ 9 h 712"/>
                <a:gd name="T56" fmla="*/ 0 w 1321"/>
                <a:gd name="T57" fmla="*/ 8 h 712"/>
                <a:gd name="T58" fmla="*/ 0 w 1321"/>
                <a:gd name="T59" fmla="*/ 8 h 712"/>
                <a:gd name="T60" fmla="*/ 0 w 1321"/>
                <a:gd name="T61" fmla="*/ 8 h 712"/>
                <a:gd name="T62" fmla="*/ 0 w 1321"/>
                <a:gd name="T63" fmla="*/ 7 h 712"/>
                <a:gd name="T64" fmla="*/ 2 w 1321"/>
                <a:gd name="T65" fmla="*/ 6 h 712"/>
                <a:gd name="T66" fmla="*/ 4 w 1321"/>
                <a:gd name="T67" fmla="*/ 5 h 712"/>
                <a:gd name="T68" fmla="*/ 6 w 1321"/>
                <a:gd name="T69" fmla="*/ 4 h 712"/>
                <a:gd name="T70" fmla="*/ 8 w 1321"/>
                <a:gd name="T71" fmla="*/ 3 h 712"/>
                <a:gd name="T72" fmla="*/ 11 w 1321"/>
                <a:gd name="T73" fmla="*/ 2 h 712"/>
                <a:gd name="T74" fmla="*/ 13 w 1321"/>
                <a:gd name="T75" fmla="*/ 1 h 712"/>
                <a:gd name="T76" fmla="*/ 16 w 1321"/>
                <a:gd name="T77" fmla="*/ 1 h 712"/>
                <a:gd name="T78" fmla="*/ 20 w 1321"/>
                <a:gd name="T79" fmla="*/ 0 h 712"/>
                <a:gd name="T80" fmla="*/ 23 w 1321"/>
                <a:gd name="T81" fmla="*/ 0 h 712"/>
                <a:gd name="T82" fmla="*/ 26 w 1321"/>
                <a:gd name="T83" fmla="*/ 0 h 712"/>
                <a:gd name="T84" fmla="*/ 26 w 1321"/>
                <a:gd name="T85" fmla="*/ 0 h 712"/>
                <a:gd name="T86" fmla="*/ 30 w 1321"/>
                <a:gd name="T87" fmla="*/ 0 h 712"/>
                <a:gd name="T88" fmla="*/ 33 w 1321"/>
                <a:gd name="T89" fmla="*/ 0 h 712"/>
                <a:gd name="T90" fmla="*/ 36 w 1321"/>
                <a:gd name="T91" fmla="*/ 1 h 712"/>
                <a:gd name="T92" fmla="*/ 40 w 1321"/>
                <a:gd name="T93" fmla="*/ 1 h 712"/>
                <a:gd name="T94" fmla="*/ 42 w 1321"/>
                <a:gd name="T95" fmla="*/ 2 h 712"/>
                <a:gd name="T96" fmla="*/ 45 w 1321"/>
                <a:gd name="T97" fmla="*/ 3 h 712"/>
                <a:gd name="T98" fmla="*/ 47 w 1321"/>
                <a:gd name="T99" fmla="*/ 4 h 712"/>
                <a:gd name="T100" fmla="*/ 49 w 1321"/>
                <a:gd name="T101" fmla="*/ 5 h 712"/>
                <a:gd name="T102" fmla="*/ 51 w 1321"/>
                <a:gd name="T103" fmla="*/ 6 h 712"/>
                <a:gd name="T104" fmla="*/ 51 w 1321"/>
                <a:gd name="T105" fmla="*/ 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grpSp>
        <p:nvGrpSpPr>
          <p:cNvPr id="117" name="Group 65"/>
          <p:cNvGrpSpPr>
            <a:grpSpLocks/>
          </p:cNvGrpSpPr>
          <p:nvPr/>
        </p:nvGrpSpPr>
        <p:grpSpPr bwMode="auto">
          <a:xfrm>
            <a:off x="8462095" y="3259288"/>
            <a:ext cx="257175" cy="254000"/>
            <a:chOff x="2504" y="1966"/>
            <a:chExt cx="752" cy="742"/>
          </a:xfrm>
        </p:grpSpPr>
        <p:pic>
          <p:nvPicPr>
            <p:cNvPr id="118" name="Picture 66"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504" y="1966"/>
              <a:ext cx="75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67">
              <a:extLst>
                <a:ext uri="{FF2B5EF4-FFF2-40B4-BE49-F238E27FC236}">
                  <a16:creationId xmlns:a16="http://schemas.microsoft.com/office/drawing/2014/main" xmlns="" id="{2DA55A21-8ED9-4673-A401-8CFDACD0E14A}"/>
                </a:ext>
              </a:extLst>
            </p:cNvPr>
            <p:cNvSpPr>
              <a:spLocks noChangeArrowheads="1"/>
            </p:cNvSpPr>
            <p:nvPr/>
          </p:nvSpPr>
          <p:spPr bwMode="gray">
            <a:xfrm>
              <a:off x="2504" y="1966"/>
              <a:ext cx="747" cy="729"/>
            </a:xfrm>
            <a:prstGeom prst="ellipse">
              <a:avLst/>
            </a:prstGeom>
            <a:gradFill rotWithShape="1">
              <a:gsLst>
                <a:gs pos="0">
                  <a:srgbClr val="CCCC00">
                    <a:alpha val="89999"/>
                  </a:srgbClr>
                </a:gs>
                <a:gs pos="50000">
                  <a:srgbClr val="CCFF99">
                    <a:alpha val="55000"/>
                  </a:srgbClr>
                </a:gs>
                <a:gs pos="100000">
                  <a:srgbClr val="CCCC00">
                    <a:alpha val="89999"/>
                  </a:srgbClr>
                </a:gs>
              </a:gsLst>
              <a:lin ang="5400000" scaled="1"/>
            </a:gradFill>
            <a:ln w="9525" algn="ctr">
              <a:noFill/>
              <a:round/>
              <a:headEnd/>
              <a:tailEnd/>
            </a:ln>
            <a:effectLst/>
          </p:spPr>
          <p:txBody>
            <a:bodyPr wrap="none" anchor="ctr"/>
            <a:lstStyle/>
            <a:p>
              <a:pPr eaLnBrk="1" hangingPunct="1">
                <a:defRPr/>
              </a:pPr>
              <a:endParaRPr lang="zh-CN" altLang="en-US">
                <a:latin typeface="Arial" charset="0"/>
              </a:endParaRPr>
            </a:p>
          </p:txBody>
        </p:sp>
        <p:grpSp>
          <p:nvGrpSpPr>
            <p:cNvPr id="120" name="Group 68"/>
            <p:cNvGrpSpPr>
              <a:grpSpLocks/>
            </p:cNvGrpSpPr>
            <p:nvPr/>
          </p:nvGrpSpPr>
          <p:grpSpPr bwMode="auto">
            <a:xfrm rot="-1045052" flipH="1" flipV="1">
              <a:off x="2564" y="2570"/>
              <a:ext cx="583" cy="138"/>
              <a:chOff x="2532" y="1051"/>
              <a:chExt cx="893" cy="246"/>
            </a:xfrm>
          </p:grpSpPr>
          <p:grpSp>
            <p:nvGrpSpPr>
              <p:cNvPr id="122" name="Group 69"/>
              <p:cNvGrpSpPr>
                <a:grpSpLocks/>
              </p:cNvGrpSpPr>
              <p:nvPr/>
            </p:nvGrpSpPr>
            <p:grpSpPr bwMode="auto">
              <a:xfrm>
                <a:off x="2532" y="1051"/>
                <a:ext cx="743" cy="185"/>
                <a:chOff x="1565" y="2568"/>
                <a:chExt cx="1118" cy="279"/>
              </a:xfrm>
            </p:grpSpPr>
            <p:sp>
              <p:nvSpPr>
                <p:cNvPr id="128" name="AutoShape 70"/>
                <p:cNvSpPr>
                  <a:spLocks noChangeArrowheads="1"/>
                </p:cNvSpPr>
                <p:nvPr/>
              </p:nvSpPr>
              <p:spPr bwMode="gray">
                <a:xfrm rot="5263130">
                  <a:off x="1859"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29" name="AutoShape 71"/>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30" name="AutoShape 72"/>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31" name="AutoShape 73"/>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grpSp>
          <p:grpSp>
            <p:nvGrpSpPr>
              <p:cNvPr id="123" name="Group 74"/>
              <p:cNvGrpSpPr>
                <a:grpSpLocks/>
              </p:cNvGrpSpPr>
              <p:nvPr/>
            </p:nvGrpSpPr>
            <p:grpSpPr bwMode="auto">
              <a:xfrm rot="1353540">
                <a:off x="2682" y="1111"/>
                <a:ext cx="743" cy="186"/>
                <a:chOff x="1565" y="2568"/>
                <a:chExt cx="1118" cy="279"/>
              </a:xfrm>
            </p:grpSpPr>
            <p:sp>
              <p:nvSpPr>
                <p:cNvPr id="124" name="AutoShape 75"/>
                <p:cNvSpPr>
                  <a:spLocks noChangeArrowheads="1"/>
                </p:cNvSpPr>
                <p:nvPr/>
              </p:nvSpPr>
              <p:spPr bwMode="gray">
                <a:xfrm rot="5263130">
                  <a:off x="1859" y="2274"/>
                  <a:ext cx="227" cy="816"/>
                </a:xfrm>
                <a:prstGeom prst="moon">
                  <a:avLst>
                    <a:gd name="adj" fmla="val 49773"/>
                  </a:avLst>
                </a:prstGeom>
                <a:solidFill>
                  <a:srgbClr val="FFFFFF">
                    <a:alpha val="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25" name="AutoShape 76"/>
                <p:cNvSpPr>
                  <a:spLocks noChangeArrowheads="1"/>
                </p:cNvSpPr>
                <p:nvPr/>
              </p:nvSpPr>
              <p:spPr bwMode="gray">
                <a:xfrm rot="6078281">
                  <a:off x="1995" y="2274"/>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26" name="AutoShape 77"/>
                <p:cNvSpPr>
                  <a:spLocks noChangeArrowheads="1"/>
                </p:cNvSpPr>
                <p:nvPr/>
              </p:nvSpPr>
              <p:spPr bwMode="gray">
                <a:xfrm rot="6373927">
                  <a:off x="2071" y="229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sp>
              <p:nvSpPr>
                <p:cNvPr id="127" name="AutoShape 78"/>
                <p:cNvSpPr>
                  <a:spLocks noChangeArrowheads="1"/>
                </p:cNvSpPr>
                <p:nvPr/>
              </p:nvSpPr>
              <p:spPr bwMode="gray">
                <a:xfrm rot="6906312">
                  <a:off x="2161" y="2326"/>
                  <a:ext cx="227" cy="816"/>
                </a:xfrm>
                <a:prstGeom prst="moon">
                  <a:avLst>
                    <a:gd name="adj" fmla="val 49773"/>
                  </a:avLst>
                </a:prstGeom>
                <a:solidFill>
                  <a:srgbClr val="5F5F5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ndParaRPr>
                </a:p>
              </p:txBody>
            </p:sp>
          </p:grpSp>
        </p:grpSp>
        <p:sp>
          <p:nvSpPr>
            <p:cNvPr id="121" name="Freeform 79"/>
            <p:cNvSpPr>
              <a:spLocks/>
            </p:cNvSpPr>
            <p:nvPr/>
          </p:nvSpPr>
          <p:spPr bwMode="gray">
            <a:xfrm>
              <a:off x="2581" y="1981"/>
              <a:ext cx="587" cy="253"/>
            </a:xfrm>
            <a:custGeom>
              <a:avLst/>
              <a:gdLst>
                <a:gd name="T0" fmla="*/ 51 w 1321"/>
                <a:gd name="T1" fmla="*/ 6 h 712"/>
                <a:gd name="T2" fmla="*/ 52 w 1321"/>
                <a:gd name="T3" fmla="*/ 7 h 712"/>
                <a:gd name="T4" fmla="*/ 52 w 1321"/>
                <a:gd name="T5" fmla="*/ 8 h 712"/>
                <a:gd name="T6" fmla="*/ 52 w 1321"/>
                <a:gd name="T7" fmla="*/ 8 h 712"/>
                <a:gd name="T8" fmla="*/ 51 w 1321"/>
                <a:gd name="T9" fmla="*/ 9 h 712"/>
                <a:gd name="T10" fmla="*/ 50 w 1321"/>
                <a:gd name="T11" fmla="*/ 9 h 712"/>
                <a:gd name="T12" fmla="*/ 48 w 1321"/>
                <a:gd name="T13" fmla="*/ 10 h 712"/>
                <a:gd name="T14" fmla="*/ 47 w 1321"/>
                <a:gd name="T15" fmla="*/ 10 h 712"/>
                <a:gd name="T16" fmla="*/ 45 w 1321"/>
                <a:gd name="T17" fmla="*/ 10 h 712"/>
                <a:gd name="T18" fmla="*/ 43 w 1321"/>
                <a:gd name="T19" fmla="*/ 11 h 712"/>
                <a:gd name="T20" fmla="*/ 40 w 1321"/>
                <a:gd name="T21" fmla="*/ 11 h 712"/>
                <a:gd name="T22" fmla="*/ 38 w 1321"/>
                <a:gd name="T23" fmla="*/ 11 h 712"/>
                <a:gd name="T24" fmla="*/ 35 w 1321"/>
                <a:gd name="T25" fmla="*/ 11 h 712"/>
                <a:gd name="T26" fmla="*/ 32 w 1321"/>
                <a:gd name="T27" fmla="*/ 11 h 712"/>
                <a:gd name="T28" fmla="*/ 31 w 1321"/>
                <a:gd name="T29" fmla="*/ 11 h 712"/>
                <a:gd name="T30" fmla="*/ 19 w 1321"/>
                <a:gd name="T31" fmla="*/ 11 h 712"/>
                <a:gd name="T32" fmla="*/ 18 w 1321"/>
                <a:gd name="T33" fmla="*/ 11 h 712"/>
                <a:gd name="T34" fmla="*/ 16 w 1321"/>
                <a:gd name="T35" fmla="*/ 11 h 712"/>
                <a:gd name="T36" fmla="*/ 14 w 1321"/>
                <a:gd name="T37" fmla="*/ 11 h 712"/>
                <a:gd name="T38" fmla="*/ 11 w 1321"/>
                <a:gd name="T39" fmla="*/ 11 h 712"/>
                <a:gd name="T40" fmla="*/ 9 w 1321"/>
                <a:gd name="T41" fmla="*/ 11 h 712"/>
                <a:gd name="T42" fmla="*/ 7 w 1321"/>
                <a:gd name="T43" fmla="*/ 11 h 712"/>
                <a:gd name="T44" fmla="*/ 5 w 1321"/>
                <a:gd name="T45" fmla="*/ 11 h 712"/>
                <a:gd name="T46" fmla="*/ 4 w 1321"/>
                <a:gd name="T47" fmla="*/ 10 h 712"/>
                <a:gd name="T48" fmla="*/ 3 w 1321"/>
                <a:gd name="T49" fmla="*/ 10 h 712"/>
                <a:gd name="T50" fmla="*/ 2 w 1321"/>
                <a:gd name="T51" fmla="*/ 10 h 712"/>
                <a:gd name="T52" fmla="*/ 1 w 1321"/>
                <a:gd name="T53" fmla="*/ 9 h 712"/>
                <a:gd name="T54" fmla="*/ 0 w 1321"/>
                <a:gd name="T55" fmla="*/ 9 h 712"/>
                <a:gd name="T56" fmla="*/ 0 w 1321"/>
                <a:gd name="T57" fmla="*/ 8 h 712"/>
                <a:gd name="T58" fmla="*/ 0 w 1321"/>
                <a:gd name="T59" fmla="*/ 8 h 712"/>
                <a:gd name="T60" fmla="*/ 0 w 1321"/>
                <a:gd name="T61" fmla="*/ 8 h 712"/>
                <a:gd name="T62" fmla="*/ 0 w 1321"/>
                <a:gd name="T63" fmla="*/ 7 h 712"/>
                <a:gd name="T64" fmla="*/ 2 w 1321"/>
                <a:gd name="T65" fmla="*/ 6 h 712"/>
                <a:gd name="T66" fmla="*/ 4 w 1321"/>
                <a:gd name="T67" fmla="*/ 5 h 712"/>
                <a:gd name="T68" fmla="*/ 6 w 1321"/>
                <a:gd name="T69" fmla="*/ 4 h 712"/>
                <a:gd name="T70" fmla="*/ 8 w 1321"/>
                <a:gd name="T71" fmla="*/ 3 h 712"/>
                <a:gd name="T72" fmla="*/ 11 w 1321"/>
                <a:gd name="T73" fmla="*/ 2 h 712"/>
                <a:gd name="T74" fmla="*/ 13 w 1321"/>
                <a:gd name="T75" fmla="*/ 1 h 712"/>
                <a:gd name="T76" fmla="*/ 16 w 1321"/>
                <a:gd name="T77" fmla="*/ 1 h 712"/>
                <a:gd name="T78" fmla="*/ 20 w 1321"/>
                <a:gd name="T79" fmla="*/ 0 h 712"/>
                <a:gd name="T80" fmla="*/ 23 w 1321"/>
                <a:gd name="T81" fmla="*/ 0 h 712"/>
                <a:gd name="T82" fmla="*/ 26 w 1321"/>
                <a:gd name="T83" fmla="*/ 0 h 712"/>
                <a:gd name="T84" fmla="*/ 26 w 1321"/>
                <a:gd name="T85" fmla="*/ 0 h 712"/>
                <a:gd name="T86" fmla="*/ 30 w 1321"/>
                <a:gd name="T87" fmla="*/ 0 h 712"/>
                <a:gd name="T88" fmla="*/ 33 w 1321"/>
                <a:gd name="T89" fmla="*/ 0 h 712"/>
                <a:gd name="T90" fmla="*/ 36 w 1321"/>
                <a:gd name="T91" fmla="*/ 1 h 712"/>
                <a:gd name="T92" fmla="*/ 40 w 1321"/>
                <a:gd name="T93" fmla="*/ 1 h 712"/>
                <a:gd name="T94" fmla="*/ 42 w 1321"/>
                <a:gd name="T95" fmla="*/ 2 h 712"/>
                <a:gd name="T96" fmla="*/ 45 w 1321"/>
                <a:gd name="T97" fmla="*/ 3 h 712"/>
                <a:gd name="T98" fmla="*/ 47 w 1321"/>
                <a:gd name="T99" fmla="*/ 4 h 712"/>
                <a:gd name="T100" fmla="*/ 49 w 1321"/>
                <a:gd name="T101" fmla="*/ 5 h 712"/>
                <a:gd name="T102" fmla="*/ 51 w 1321"/>
                <a:gd name="T103" fmla="*/ 6 h 712"/>
                <a:gd name="T104" fmla="*/ 51 w 1321"/>
                <a:gd name="T105" fmla="*/ 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AF6A2"/>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sp>
        <p:nvSpPr>
          <p:cNvPr id="3" name="文本框 2"/>
          <p:cNvSpPr txBox="1"/>
          <p:nvPr/>
        </p:nvSpPr>
        <p:spPr>
          <a:xfrm>
            <a:off x="3481455" y="4423538"/>
            <a:ext cx="5327099" cy="1569660"/>
          </a:xfrm>
          <a:prstGeom prst="rect">
            <a:avLst/>
          </a:prstGeom>
          <a:solidFill>
            <a:schemeClr val="accent5">
              <a:lumMod val="40000"/>
              <a:lumOff val="60000"/>
            </a:schemeClr>
          </a:solidFill>
        </p:spPr>
        <p:txBody>
          <a:bodyPr wrap="none" rtlCol="0">
            <a:spAutoFit/>
          </a:bodyPr>
          <a:lstStyle/>
          <a:p>
            <a:pPr marL="342900" indent="-342900">
              <a:buFont typeface="Arial" panose="020B0604020202020204" pitchFamily="34" charset="0"/>
              <a:buChar char="•"/>
            </a:pPr>
            <a:r>
              <a:rPr lang="zh-CN" altLang="en-US" sz="2400" b="1" dirty="0" smtClean="0">
                <a:solidFill>
                  <a:schemeClr val="accent2">
                    <a:lumMod val="75000"/>
                  </a:schemeClr>
                </a:solidFill>
                <a:latin typeface="楷体" panose="02010609060101010101" pitchFamily="49" charset="-122"/>
                <a:ea typeface="楷体" panose="02010609060101010101" pitchFamily="49" charset="-122"/>
              </a:rPr>
              <a:t>提供三方融合的工作平台</a:t>
            </a:r>
            <a:endParaRPr lang="en-US" altLang="zh-CN" sz="2400" b="1" dirty="0" smtClean="0">
              <a:solidFill>
                <a:schemeClr val="accent2">
                  <a:lumMod val="75000"/>
                </a:schemeClr>
              </a:solidFill>
              <a:latin typeface="楷体" panose="02010609060101010101" pitchFamily="49" charset="-122"/>
              <a:ea typeface="楷体" panose="02010609060101010101" pitchFamily="49" charset="-122"/>
            </a:endParaRPr>
          </a:p>
          <a:p>
            <a:pPr marL="342900" indent="-342900">
              <a:buFont typeface="Arial" panose="020B0604020202020204" pitchFamily="34" charset="0"/>
              <a:buChar char="•"/>
            </a:pPr>
            <a:r>
              <a:rPr lang="zh-CN" altLang="en-US" sz="2400" b="1" dirty="0" smtClean="0">
                <a:solidFill>
                  <a:schemeClr val="accent2">
                    <a:lumMod val="75000"/>
                  </a:schemeClr>
                </a:solidFill>
                <a:latin typeface="楷体" panose="02010609060101010101" pitchFamily="49" charset="-122"/>
                <a:ea typeface="楷体" panose="02010609060101010101" pitchFamily="49" charset="-122"/>
              </a:rPr>
              <a:t>打通出版</a:t>
            </a:r>
            <a:r>
              <a:rPr lang="en-US" altLang="zh-CN" sz="2400" b="1" dirty="0" smtClean="0">
                <a:solidFill>
                  <a:schemeClr val="accent2">
                    <a:lumMod val="75000"/>
                  </a:schemeClr>
                </a:solidFill>
                <a:latin typeface="楷体" panose="02010609060101010101" pitchFamily="49" charset="-122"/>
                <a:ea typeface="楷体" panose="02010609060101010101" pitchFamily="49" charset="-122"/>
              </a:rPr>
              <a:t>/</a:t>
            </a:r>
            <a:r>
              <a:rPr lang="zh-CN" altLang="en-US" sz="2400" b="1" dirty="0" smtClean="0">
                <a:solidFill>
                  <a:schemeClr val="accent2">
                    <a:lumMod val="75000"/>
                  </a:schemeClr>
                </a:solidFill>
                <a:latin typeface="楷体" panose="02010609060101010101" pitchFamily="49" charset="-122"/>
                <a:ea typeface="楷体" panose="02010609060101010101" pitchFamily="49" charset="-122"/>
              </a:rPr>
              <a:t>发行到图书馆的信息屏障</a:t>
            </a:r>
            <a:endParaRPr lang="en-US" altLang="zh-CN" sz="2400" b="1" dirty="0" smtClean="0">
              <a:solidFill>
                <a:schemeClr val="accent2">
                  <a:lumMod val="75000"/>
                </a:schemeClr>
              </a:solidFill>
              <a:latin typeface="楷体" panose="02010609060101010101" pitchFamily="49" charset="-122"/>
              <a:ea typeface="楷体" panose="02010609060101010101" pitchFamily="49" charset="-122"/>
            </a:endParaRPr>
          </a:p>
          <a:p>
            <a:pPr marL="342900" indent="-342900">
              <a:buFont typeface="Arial" panose="020B0604020202020204" pitchFamily="34" charset="0"/>
              <a:buChar char="•"/>
            </a:pPr>
            <a:r>
              <a:rPr lang="zh-CN" altLang="en-US" sz="2400" b="1" dirty="0">
                <a:solidFill>
                  <a:schemeClr val="accent2">
                    <a:lumMod val="75000"/>
                  </a:schemeClr>
                </a:solidFill>
                <a:latin typeface="楷体" panose="02010609060101010101" pitchFamily="49" charset="-122"/>
                <a:ea typeface="楷体" panose="02010609060101010101" pitchFamily="49" charset="-122"/>
              </a:rPr>
              <a:t>优化</a:t>
            </a:r>
            <a:r>
              <a:rPr lang="zh-CN" altLang="en-US" sz="2400" b="1" dirty="0" smtClean="0">
                <a:solidFill>
                  <a:schemeClr val="accent2">
                    <a:lumMod val="75000"/>
                  </a:schemeClr>
                </a:solidFill>
                <a:latin typeface="楷体" panose="02010609060101010101" pitchFamily="49" charset="-122"/>
                <a:ea typeface="楷体" panose="02010609060101010101" pitchFamily="49" charset="-122"/>
              </a:rPr>
              <a:t>图书馆采编工作流程</a:t>
            </a:r>
            <a:endParaRPr lang="en-US" altLang="zh-CN" sz="2400" b="1" dirty="0" smtClean="0">
              <a:solidFill>
                <a:schemeClr val="accent2">
                  <a:lumMod val="75000"/>
                </a:schemeClr>
              </a:solidFill>
              <a:latin typeface="楷体" panose="02010609060101010101" pitchFamily="49" charset="-122"/>
              <a:ea typeface="楷体" panose="02010609060101010101" pitchFamily="49" charset="-122"/>
            </a:endParaRPr>
          </a:p>
          <a:p>
            <a:pPr marL="342900" indent="-342900">
              <a:buFont typeface="Arial" panose="020B0604020202020204" pitchFamily="34" charset="0"/>
              <a:buChar char="•"/>
            </a:pPr>
            <a:r>
              <a:rPr lang="zh-CN" altLang="en-US" sz="2400" b="1" dirty="0" smtClean="0">
                <a:solidFill>
                  <a:schemeClr val="accent2">
                    <a:lumMod val="75000"/>
                  </a:schemeClr>
                </a:solidFill>
                <a:latin typeface="楷体" panose="02010609060101010101" pitchFamily="49" charset="-122"/>
                <a:ea typeface="楷体" panose="02010609060101010101" pitchFamily="49" charset="-122"/>
              </a:rPr>
              <a:t>提供出版行业的大数据服务</a:t>
            </a:r>
            <a:endParaRPr lang="en-US" altLang="zh-CN" sz="2400" b="1" dirty="0" smtClean="0">
              <a:solidFill>
                <a:schemeClr val="accent2">
                  <a:lumMod val="7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26819372"/>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886690">
            <a:off x="1737997" y="1083101"/>
            <a:ext cx="5193532" cy="51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black">
          <a:xfrm>
            <a:off x="496569" y="1687132"/>
            <a:ext cx="174625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chemeClr val="tx2"/>
                </a:solidFill>
                <a:latin typeface="微软雅黑" panose="020B0503020204020204" pitchFamily="34" charset="-122"/>
                <a:ea typeface="微软雅黑" panose="020B0503020204020204" pitchFamily="34" charset="-122"/>
              </a:rPr>
              <a:t>可</a:t>
            </a:r>
            <a:r>
              <a:rPr lang="zh-CN" altLang="en-US" b="1" dirty="0" smtClean="0">
                <a:solidFill>
                  <a:schemeClr val="tx2"/>
                </a:solidFill>
                <a:latin typeface="微软雅黑" panose="020B0503020204020204" pitchFamily="34" charset="-122"/>
                <a:ea typeface="微软雅黑" panose="020B0503020204020204" pitchFamily="34" charset="-122"/>
              </a:rPr>
              <a:t>供书目中心</a:t>
            </a:r>
            <a:endParaRPr lang="en-US" altLang="zh-CN" b="1" dirty="0" smtClean="0">
              <a:solidFill>
                <a:schemeClr val="tx2"/>
              </a:solidFill>
              <a:latin typeface="微软雅黑" panose="020B0503020204020204" pitchFamily="34" charset="-122"/>
              <a:ea typeface="微软雅黑" panose="020B0503020204020204" pitchFamily="34" charset="-122"/>
            </a:endParaRPr>
          </a:p>
          <a:p>
            <a:pPr algn="r" eaLnBrk="1" hangingPunct="1"/>
            <a:endParaRPr lang="en-US" altLang="zh-CN" sz="1000" b="1" dirty="0">
              <a:solidFill>
                <a:schemeClr val="tx2"/>
              </a:solidFill>
              <a:latin typeface="微软雅黑" panose="020B0503020204020204" pitchFamily="34" charset="-122"/>
              <a:ea typeface="微软雅黑" panose="020B0503020204020204" pitchFamily="34" charset="-122"/>
            </a:endParaRPr>
          </a:p>
          <a:p>
            <a:pPr eaLnBrk="1" hangingPunct="1"/>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向成员馆提供最新的可供全书目列表（包括电子书），减少图书馆购买信息屏障</a:t>
            </a:r>
            <a:endPar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Rectangle 5"/>
          <p:cNvSpPr>
            <a:spLocks noChangeArrowheads="1"/>
          </p:cNvSpPr>
          <p:nvPr/>
        </p:nvSpPr>
        <p:spPr bwMode="black">
          <a:xfrm>
            <a:off x="6407989" y="4373100"/>
            <a:ext cx="174541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smtClean="0">
                <a:solidFill>
                  <a:schemeClr val="tx2"/>
                </a:solidFill>
                <a:latin typeface="微软雅黑" panose="020B0503020204020204" pitchFamily="34" charset="-122"/>
                <a:ea typeface="微软雅黑" panose="020B0503020204020204" pitchFamily="34" charset="-122"/>
              </a:rPr>
              <a:t>结算</a:t>
            </a:r>
            <a:r>
              <a:rPr lang="zh-CN" altLang="en-US" b="1" dirty="0">
                <a:solidFill>
                  <a:schemeClr val="tx2"/>
                </a:solidFill>
                <a:latin typeface="微软雅黑" panose="020B0503020204020204" pitchFamily="34" charset="-122"/>
                <a:ea typeface="微软雅黑" panose="020B0503020204020204" pitchFamily="34" charset="-122"/>
              </a:rPr>
              <a:t>中心</a:t>
            </a:r>
            <a:endParaRPr lang="en-US" altLang="zh-CN" b="1" dirty="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1000" b="1" dirty="0">
              <a:solidFill>
                <a:srgbClr val="FF9999"/>
              </a:solidFill>
              <a:latin typeface="微软雅黑" panose="020B0503020204020204" pitchFamily="34" charset="-122"/>
              <a:ea typeface="微软雅黑" panose="020B0503020204020204" pitchFamily="34" charset="-122"/>
            </a:endParaRPr>
          </a:p>
          <a:p>
            <a:pPr eaLnBrk="1" hangingPunct="1"/>
            <a:r>
              <a:rPr lang="zh-CN" altLang="en-US" sz="1400" dirty="0" smtClean="0">
                <a:solidFill>
                  <a:srgbClr val="000000"/>
                </a:solidFill>
                <a:latin typeface="微软雅黑" panose="020B0503020204020204" pitchFamily="34" charset="-122"/>
                <a:ea typeface="微软雅黑" panose="020B0503020204020204" pitchFamily="34" charset="-122"/>
              </a:rPr>
              <a:t>提供三方在本系统内订购书的结算，正在构建中</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
        <p:nvSpPr>
          <p:cNvPr id="16" name="Rectangle 7"/>
          <p:cNvSpPr>
            <a:spLocks noChangeArrowheads="1"/>
          </p:cNvSpPr>
          <p:nvPr/>
        </p:nvSpPr>
        <p:spPr bwMode="black">
          <a:xfrm>
            <a:off x="6407989" y="1856409"/>
            <a:ext cx="167794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smtClean="0">
                <a:solidFill>
                  <a:schemeClr val="tx2"/>
                </a:solidFill>
                <a:latin typeface="微软雅黑" panose="020B0503020204020204" pitchFamily="34" charset="-122"/>
                <a:ea typeface="微软雅黑" panose="020B0503020204020204" pitchFamily="34" charset="-122"/>
              </a:rPr>
              <a:t>编目数据中心</a:t>
            </a:r>
            <a:endParaRPr lang="en-US" altLang="zh-CN" b="1" dirty="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1400" b="1" dirty="0">
              <a:latin typeface="微软雅黑" panose="020B0503020204020204" pitchFamily="34" charset="-122"/>
              <a:ea typeface="微软雅黑" panose="020B0503020204020204" pitchFamily="34" charset="-122"/>
            </a:endParaRPr>
          </a:p>
          <a:p>
            <a:pPr eaLnBrk="1" hangingPunct="1"/>
            <a:r>
              <a:rPr lang="zh-CN" altLang="en-US" sz="1400" dirty="0" smtClean="0">
                <a:solidFill>
                  <a:srgbClr val="000000"/>
                </a:solidFill>
                <a:latin typeface="微软雅黑" panose="020B0503020204020204" pitchFamily="34" charset="-122"/>
                <a:ea typeface="微软雅黑" panose="020B0503020204020204" pitchFamily="34" charset="-122"/>
              </a:rPr>
              <a:t>提供统一标准的全编目数据，减少重复数据加工</a:t>
            </a:r>
            <a:endParaRPr lang="en-US" altLang="zh-CN" sz="1400" dirty="0" smtClean="0">
              <a:solidFill>
                <a:srgbClr val="000000"/>
              </a:solidFill>
              <a:latin typeface="微软雅黑" panose="020B0503020204020204" pitchFamily="34" charset="-122"/>
              <a:ea typeface="微软雅黑" panose="020B0503020204020204" pitchFamily="34" charset="-122"/>
            </a:endParaRPr>
          </a:p>
        </p:txBody>
      </p:sp>
      <p:sp>
        <p:nvSpPr>
          <p:cNvPr id="18" name="Text Box 50"/>
          <p:cNvSpPr txBox="1">
            <a:spLocks noChangeArrowheads="1"/>
          </p:cNvSpPr>
          <p:nvPr/>
        </p:nvSpPr>
        <p:spPr bwMode="auto">
          <a:xfrm>
            <a:off x="5237935" y="4621406"/>
            <a:ext cx="739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b="1" dirty="0" smtClean="0">
                <a:solidFill>
                  <a:schemeClr val="bg1"/>
                </a:solidFill>
                <a:latin typeface="微软雅黑" panose="020B0503020204020204" pitchFamily="34" charset="-122"/>
                <a:ea typeface="微软雅黑" panose="020B0503020204020204" pitchFamily="34" charset="-122"/>
              </a:rPr>
              <a:t>结算中心</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9" name="Text Box 51"/>
          <p:cNvSpPr txBox="1">
            <a:spLocks noChangeArrowheads="1"/>
          </p:cNvSpPr>
          <p:nvPr/>
        </p:nvSpPr>
        <p:spPr bwMode="auto">
          <a:xfrm>
            <a:off x="5090183" y="2093692"/>
            <a:ext cx="10733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b="1" dirty="0" smtClean="0">
                <a:solidFill>
                  <a:schemeClr val="bg1"/>
                </a:solidFill>
                <a:latin typeface="微软雅黑" panose="020B0503020204020204" pitchFamily="34" charset="-122"/>
                <a:ea typeface="微软雅黑" panose="020B0503020204020204" pitchFamily="34" charset="-122"/>
              </a:rPr>
              <a:t>编目数据中心</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8353427" y="1587219"/>
            <a:ext cx="3600810" cy="3970318"/>
          </a:xfrm>
          <a:prstGeom prst="rect">
            <a:avLst/>
          </a:prstGeom>
          <a:ln>
            <a:solidFill>
              <a:schemeClr val="accent4">
                <a:lumMod val="50000"/>
              </a:schemeClr>
            </a:solidFill>
          </a:ln>
        </p:spPr>
        <p:txBody>
          <a:bodyPr wrap="square">
            <a:spAutoFit/>
          </a:bodyPr>
          <a:lstStyle/>
          <a:p>
            <a:pPr marL="342900" lvl="1" indent="-342900">
              <a:lnSpc>
                <a:spcPct val="150000"/>
              </a:lnSpc>
              <a:buClr>
                <a:schemeClr val="accent1"/>
              </a:buClr>
              <a:buBlip>
                <a:blip r:embed="rId3"/>
              </a:buBlip>
              <a:defRPr/>
            </a:pPr>
            <a:r>
              <a:rPr lang="zh-CN" altLang="en-US" sz="2400" b="1" dirty="0" smtClean="0">
                <a:solidFill>
                  <a:schemeClr val="accent4">
                    <a:lumMod val="50000"/>
                  </a:schemeClr>
                </a:solidFill>
                <a:latin typeface="楷体" panose="02010609060101010101" pitchFamily="49" charset="-122"/>
                <a:ea typeface="楷体" panose="02010609060101010101" pitchFamily="49" charset="-122"/>
              </a:rPr>
              <a:t>平台</a:t>
            </a:r>
            <a:r>
              <a:rPr lang="zh-CN" altLang="en-US" sz="2400" b="1" dirty="0">
                <a:solidFill>
                  <a:schemeClr val="accent4">
                    <a:lumMod val="50000"/>
                  </a:schemeClr>
                </a:solidFill>
                <a:latin typeface="楷体" panose="02010609060101010101" pitchFamily="49" charset="-122"/>
                <a:ea typeface="楷体" panose="02010609060101010101" pitchFamily="49" charset="-122"/>
              </a:rPr>
              <a:t>目标</a:t>
            </a:r>
            <a:endParaRPr lang="en-US" altLang="zh-CN" sz="2400" b="1" dirty="0">
              <a:solidFill>
                <a:schemeClr val="accent4">
                  <a:lumMod val="50000"/>
                </a:schemeClr>
              </a:solidFill>
              <a:latin typeface="楷体" panose="02010609060101010101" pitchFamily="49" charset="-122"/>
              <a:ea typeface="楷体" panose="02010609060101010101" pitchFamily="49" charset="-122"/>
            </a:endParaRPr>
          </a:p>
          <a:p>
            <a:pPr marL="371475" lvl="1" indent="-285750">
              <a:lnSpc>
                <a:spcPct val="150000"/>
              </a:lnSpc>
              <a:buBlip>
                <a:blip r:embed="rId4"/>
              </a:buBlip>
              <a:defRPr/>
            </a:pPr>
            <a:r>
              <a:rPr lang="zh-CN" altLang="en-US" b="1" dirty="0" smtClean="0">
                <a:solidFill>
                  <a:schemeClr val="accent4">
                    <a:lumMod val="50000"/>
                  </a:schemeClr>
                </a:solidFill>
                <a:latin typeface="楷体" panose="02010609060101010101" pitchFamily="49" charset="-122"/>
                <a:ea typeface="楷体" panose="02010609060101010101" pitchFamily="49" charset="-122"/>
              </a:rPr>
              <a:t>实现 </a:t>
            </a:r>
            <a:r>
              <a:rPr lang="zh-CN" altLang="en-US" b="1" dirty="0">
                <a:solidFill>
                  <a:schemeClr val="accent4">
                    <a:lumMod val="50000"/>
                  </a:schemeClr>
                </a:solidFill>
                <a:latin typeface="楷体" panose="02010609060101010101" pitchFamily="49" charset="-122"/>
                <a:ea typeface="楷体" panose="02010609060101010101" pitchFamily="49" charset="-122"/>
              </a:rPr>
              <a:t>纸本</a:t>
            </a:r>
            <a:r>
              <a:rPr lang="en-US" altLang="zh-CN" b="1" dirty="0">
                <a:solidFill>
                  <a:schemeClr val="accent4">
                    <a:lumMod val="50000"/>
                  </a:schemeClr>
                </a:solidFill>
                <a:latin typeface="楷体" panose="02010609060101010101" pitchFamily="49" charset="-122"/>
                <a:ea typeface="楷体" panose="02010609060101010101" pitchFamily="49" charset="-122"/>
              </a:rPr>
              <a:t>+</a:t>
            </a:r>
            <a:r>
              <a:rPr lang="zh-CN" altLang="en-US" b="1" dirty="0">
                <a:solidFill>
                  <a:schemeClr val="accent4">
                    <a:lumMod val="50000"/>
                  </a:schemeClr>
                </a:solidFill>
                <a:latin typeface="楷体" panose="02010609060101010101" pitchFamily="49" charset="-122"/>
                <a:ea typeface="楷体" panose="02010609060101010101" pitchFamily="49" charset="-122"/>
              </a:rPr>
              <a:t>电子一体化</a:t>
            </a:r>
            <a:r>
              <a:rPr lang="zh-CN" altLang="en-US" b="1" dirty="0" smtClean="0">
                <a:solidFill>
                  <a:schemeClr val="accent4">
                    <a:lumMod val="50000"/>
                  </a:schemeClr>
                </a:solidFill>
                <a:latin typeface="楷体" panose="02010609060101010101" pitchFamily="49" charset="-122"/>
                <a:ea typeface="楷体" panose="02010609060101010101" pitchFamily="49" charset="-122"/>
              </a:rPr>
              <a:t>采访</a:t>
            </a:r>
            <a:endParaRPr lang="en-US" altLang="zh-CN" b="1" dirty="0" smtClean="0">
              <a:solidFill>
                <a:schemeClr val="accent4">
                  <a:lumMod val="50000"/>
                </a:schemeClr>
              </a:solidFill>
              <a:latin typeface="楷体" panose="02010609060101010101" pitchFamily="49" charset="-122"/>
              <a:ea typeface="楷体" panose="02010609060101010101" pitchFamily="49" charset="-122"/>
            </a:endParaRPr>
          </a:p>
          <a:p>
            <a:pPr marL="371475" lvl="1" indent="-285750">
              <a:lnSpc>
                <a:spcPct val="150000"/>
              </a:lnSpc>
              <a:buBlip>
                <a:blip r:embed="rId4"/>
              </a:buBlip>
              <a:defRPr/>
            </a:pPr>
            <a:r>
              <a:rPr lang="zh-CN" altLang="en-US" b="1" dirty="0" smtClean="0">
                <a:solidFill>
                  <a:schemeClr val="accent4">
                    <a:lumMod val="50000"/>
                  </a:schemeClr>
                </a:solidFill>
                <a:latin typeface="楷体" panose="02010609060101010101" pitchFamily="49" charset="-122"/>
                <a:ea typeface="楷体" panose="02010609060101010101" pitchFamily="49" charset="-122"/>
              </a:rPr>
              <a:t>实现多语种一体化采访</a:t>
            </a:r>
            <a:endParaRPr lang="en-US" altLang="zh-CN" b="1" dirty="0">
              <a:solidFill>
                <a:schemeClr val="accent4">
                  <a:lumMod val="50000"/>
                </a:schemeClr>
              </a:solidFill>
              <a:latin typeface="楷体" panose="02010609060101010101" pitchFamily="49" charset="-122"/>
              <a:ea typeface="楷体" panose="02010609060101010101" pitchFamily="49" charset="-122"/>
            </a:endParaRPr>
          </a:p>
          <a:p>
            <a:pPr marL="371475" lvl="1" indent="-285750">
              <a:lnSpc>
                <a:spcPct val="150000"/>
              </a:lnSpc>
              <a:buBlip>
                <a:blip r:embed="rId4"/>
              </a:buBlip>
              <a:defRPr/>
            </a:pPr>
            <a:r>
              <a:rPr lang="zh-CN" altLang="en-US" b="1" dirty="0">
                <a:solidFill>
                  <a:schemeClr val="accent4">
                    <a:lumMod val="50000"/>
                  </a:schemeClr>
                </a:solidFill>
                <a:latin typeface="楷体" panose="02010609060101010101" pitchFamily="49" charset="-122"/>
                <a:ea typeface="楷体" panose="02010609060101010101" pitchFamily="49" charset="-122"/>
              </a:rPr>
              <a:t>统一维护书目信息，遵循统一数据标准</a:t>
            </a:r>
            <a:endParaRPr lang="en-US" altLang="zh-CN" b="1" dirty="0">
              <a:solidFill>
                <a:schemeClr val="accent4">
                  <a:lumMod val="50000"/>
                </a:schemeClr>
              </a:solidFill>
              <a:latin typeface="楷体" panose="02010609060101010101" pitchFamily="49" charset="-122"/>
              <a:ea typeface="楷体" panose="02010609060101010101" pitchFamily="49" charset="-122"/>
            </a:endParaRPr>
          </a:p>
          <a:p>
            <a:pPr marL="371475" lvl="1" indent="-285750">
              <a:lnSpc>
                <a:spcPct val="150000"/>
              </a:lnSpc>
              <a:buBlip>
                <a:blip r:embed="rId4"/>
              </a:buBlip>
              <a:defRPr/>
            </a:pPr>
            <a:r>
              <a:rPr lang="zh-CN" altLang="en-US" b="1" dirty="0">
                <a:solidFill>
                  <a:schemeClr val="accent4">
                    <a:lumMod val="50000"/>
                  </a:schemeClr>
                </a:solidFill>
                <a:latin typeface="楷体" panose="02010609060101010101" pitchFamily="49" charset="-122"/>
                <a:ea typeface="楷体" panose="02010609060101010101" pitchFamily="49" charset="-122"/>
              </a:rPr>
              <a:t>集成上下游</a:t>
            </a:r>
            <a:r>
              <a:rPr lang="zh-CN" altLang="en-US" b="1" dirty="0" smtClean="0">
                <a:solidFill>
                  <a:schemeClr val="accent4">
                    <a:lumMod val="50000"/>
                  </a:schemeClr>
                </a:solidFill>
                <a:latin typeface="楷体" panose="02010609060101010101" pitchFamily="49" charset="-122"/>
                <a:ea typeface="楷体" panose="02010609060101010101" pitchFamily="49" charset="-122"/>
              </a:rPr>
              <a:t>系统</a:t>
            </a:r>
            <a:endParaRPr lang="en-US" altLang="zh-CN" b="1" dirty="0" smtClean="0">
              <a:solidFill>
                <a:schemeClr val="accent4">
                  <a:lumMod val="50000"/>
                </a:schemeClr>
              </a:solidFill>
              <a:latin typeface="楷体" panose="02010609060101010101" pitchFamily="49" charset="-122"/>
              <a:ea typeface="楷体" panose="02010609060101010101" pitchFamily="49" charset="-122"/>
            </a:endParaRPr>
          </a:p>
          <a:p>
            <a:pPr marL="371475" lvl="1" indent="-285750">
              <a:lnSpc>
                <a:spcPct val="150000"/>
              </a:lnSpc>
              <a:buBlip>
                <a:blip r:embed="rId4"/>
              </a:buBlip>
              <a:defRPr/>
            </a:pPr>
            <a:r>
              <a:rPr lang="zh-CN" altLang="en-US" b="1" dirty="0">
                <a:solidFill>
                  <a:schemeClr val="accent4">
                    <a:lumMod val="50000"/>
                  </a:schemeClr>
                </a:solidFill>
                <a:latin typeface="楷体" panose="02010609060101010101" pitchFamily="49" charset="-122"/>
                <a:ea typeface="楷体" panose="02010609060101010101" pitchFamily="49" charset="-122"/>
              </a:rPr>
              <a:t>集图书馆、出版商、馆配</a:t>
            </a:r>
            <a:r>
              <a:rPr lang="zh-CN" altLang="en-US" b="1" dirty="0" smtClean="0">
                <a:solidFill>
                  <a:schemeClr val="accent4">
                    <a:lumMod val="50000"/>
                  </a:schemeClr>
                </a:solidFill>
                <a:latin typeface="楷体" panose="02010609060101010101" pitchFamily="49" charset="-122"/>
                <a:ea typeface="楷体" panose="02010609060101010101" pitchFamily="49" charset="-122"/>
              </a:rPr>
              <a:t>商于一体，</a:t>
            </a:r>
            <a:r>
              <a:rPr lang="zh-CN" altLang="en-US" b="1" dirty="0">
                <a:solidFill>
                  <a:schemeClr val="accent4">
                    <a:lumMod val="50000"/>
                  </a:schemeClr>
                </a:solidFill>
                <a:latin typeface="楷体" panose="02010609060101010101" pitchFamily="49" charset="-122"/>
                <a:ea typeface="楷体" panose="02010609060101010101" pitchFamily="49" charset="-122"/>
              </a:rPr>
              <a:t>在同一</a:t>
            </a:r>
            <a:r>
              <a:rPr lang="zh-CN" altLang="en-US" b="1" dirty="0" smtClean="0">
                <a:solidFill>
                  <a:schemeClr val="accent4">
                    <a:lumMod val="50000"/>
                  </a:schemeClr>
                </a:solidFill>
                <a:latin typeface="楷体" panose="02010609060101010101" pitchFamily="49" charset="-122"/>
                <a:ea typeface="楷体" panose="02010609060101010101" pitchFamily="49" charset="-122"/>
              </a:rPr>
              <a:t>平台协同工作</a:t>
            </a:r>
            <a:endParaRPr lang="en-US" altLang="zh-CN" b="1" dirty="0">
              <a:solidFill>
                <a:schemeClr val="accent4">
                  <a:lumMod val="50000"/>
                </a:schemeClr>
              </a:solidFill>
              <a:latin typeface="楷体" panose="02010609060101010101" pitchFamily="49" charset="-122"/>
              <a:ea typeface="楷体" panose="02010609060101010101" pitchFamily="49" charset="-122"/>
            </a:endParaRPr>
          </a:p>
          <a:p>
            <a:pPr lvl="1">
              <a:lnSpc>
                <a:spcPct val="150000"/>
              </a:lnSpc>
              <a:defRPr/>
            </a:pPr>
            <a:endParaRPr lang="en-US" altLang="zh-CN" dirty="0">
              <a:latin typeface="+mn-ea"/>
            </a:endParaRPr>
          </a:p>
        </p:txBody>
      </p:sp>
      <p:sp>
        <p:nvSpPr>
          <p:cNvPr id="22" name="Text Box 51"/>
          <p:cNvSpPr txBox="1">
            <a:spLocks noChangeArrowheads="1"/>
          </p:cNvSpPr>
          <p:nvPr/>
        </p:nvSpPr>
        <p:spPr bwMode="auto">
          <a:xfrm>
            <a:off x="2565626" y="2086981"/>
            <a:ext cx="10733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可</a:t>
            </a:r>
            <a:r>
              <a:rPr lang="zh-CN" altLang="en-US" b="1" dirty="0" smtClean="0">
                <a:solidFill>
                  <a:schemeClr val="bg1"/>
                </a:solidFill>
                <a:latin typeface="微软雅黑" panose="020B0503020204020204" pitchFamily="34" charset="-122"/>
                <a:ea typeface="微软雅黑" panose="020B0503020204020204" pitchFamily="34" charset="-122"/>
              </a:rPr>
              <a:t>供书目中心</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3" name="Rectangle 4"/>
          <p:cNvSpPr>
            <a:spLocks noChangeArrowheads="1"/>
          </p:cNvSpPr>
          <p:nvPr/>
        </p:nvSpPr>
        <p:spPr bwMode="black">
          <a:xfrm>
            <a:off x="496569" y="4373100"/>
            <a:ext cx="1746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smtClean="0">
                <a:solidFill>
                  <a:schemeClr val="tx2"/>
                </a:solidFill>
                <a:latin typeface="微软雅黑" panose="020B0503020204020204" pitchFamily="34" charset="-122"/>
                <a:ea typeface="微软雅黑" panose="020B0503020204020204" pitchFamily="34" charset="-122"/>
              </a:rPr>
              <a:t>订单中心</a:t>
            </a:r>
            <a:endParaRPr lang="en-US" altLang="zh-CN" b="1" dirty="0" smtClean="0">
              <a:solidFill>
                <a:schemeClr val="tx2"/>
              </a:solidFill>
              <a:latin typeface="微软雅黑" panose="020B0503020204020204" pitchFamily="34" charset="-122"/>
              <a:ea typeface="微软雅黑" panose="020B0503020204020204" pitchFamily="34" charset="-122"/>
            </a:endParaRPr>
          </a:p>
          <a:p>
            <a:pPr algn="r" eaLnBrk="1" hangingPunct="1"/>
            <a:endParaRPr lang="en-US" altLang="zh-CN" sz="1000" b="1" dirty="0">
              <a:solidFill>
                <a:schemeClr val="tx2"/>
              </a:solidFill>
              <a:latin typeface="微软雅黑" panose="020B0503020204020204" pitchFamily="34" charset="-122"/>
              <a:ea typeface="微软雅黑" panose="020B0503020204020204" pitchFamily="34" charset="-122"/>
            </a:endParaRPr>
          </a:p>
          <a:p>
            <a:pPr eaLnBrk="1" hangingPunct="1"/>
            <a:r>
              <a:rPr lang="zh-CN" altLang="en-US" sz="1400" dirty="0" smtClean="0">
                <a:solidFill>
                  <a:srgbClr val="000000"/>
                </a:solidFill>
                <a:latin typeface="微软雅黑" panose="020B0503020204020204" pitchFamily="34" charset="-122"/>
                <a:ea typeface="微软雅黑" panose="020B0503020204020204" pitchFamily="34" charset="-122"/>
              </a:rPr>
              <a:t>收集成员馆的订单数据，为采访共享，智能推荐，大数据分析做支撑</a:t>
            </a:r>
            <a:endParaRPr lang="en-US" altLang="zh-CN" sz="1400" dirty="0" smtClean="0">
              <a:solidFill>
                <a:srgbClr val="000000"/>
              </a:solidFill>
              <a:latin typeface="微软雅黑" panose="020B0503020204020204" pitchFamily="34" charset="-122"/>
              <a:ea typeface="微软雅黑" panose="020B0503020204020204" pitchFamily="34" charset="-122"/>
            </a:endParaRPr>
          </a:p>
        </p:txBody>
      </p:sp>
      <p:sp>
        <p:nvSpPr>
          <p:cNvPr id="24" name="Text Box 49"/>
          <p:cNvSpPr txBox="1">
            <a:spLocks noChangeArrowheads="1"/>
          </p:cNvSpPr>
          <p:nvPr/>
        </p:nvSpPr>
        <p:spPr bwMode="auto">
          <a:xfrm>
            <a:off x="2713378" y="4634711"/>
            <a:ext cx="739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b="1" dirty="0" smtClean="0">
                <a:solidFill>
                  <a:schemeClr val="bg1"/>
                </a:solidFill>
                <a:latin typeface="微软雅黑" panose="020B0503020204020204" pitchFamily="34" charset="-122"/>
                <a:ea typeface="微软雅黑" panose="020B0503020204020204" pitchFamily="34" charset="-122"/>
              </a:rPr>
              <a:t>订单中心</a:t>
            </a:r>
            <a:r>
              <a:rPr lang="en-US" altLang="zh-CN" b="1" dirty="0" smtClean="0">
                <a:solidFill>
                  <a:schemeClr val="bg1"/>
                </a:solidFill>
                <a:latin typeface="微软雅黑" panose="020B0503020204020204" pitchFamily="34" charset="-122"/>
                <a:ea typeface="微软雅黑" panose="020B0503020204020204" pitchFamily="34" charset="-122"/>
              </a:rPr>
              <a:t> </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5" name="Text Box 52"/>
          <p:cNvSpPr txBox="1">
            <a:spLocks noChangeArrowheads="1"/>
          </p:cNvSpPr>
          <p:nvPr/>
        </p:nvSpPr>
        <p:spPr bwMode="auto">
          <a:xfrm>
            <a:off x="3639007" y="3174555"/>
            <a:ext cx="13468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smtClean="0">
                <a:solidFill>
                  <a:srgbClr val="C00000"/>
                </a:solidFill>
                <a:latin typeface="微软雅黑" panose="020B0503020204020204" pitchFamily="34" charset="-122"/>
                <a:ea typeface="微软雅黑" panose="020B0503020204020204" pitchFamily="34" charset="-122"/>
              </a:rPr>
              <a:t>CALIS</a:t>
            </a:r>
          </a:p>
          <a:p>
            <a:pPr algn="ctr"/>
            <a:r>
              <a:rPr lang="zh-CN" altLang="en-US" b="1" dirty="0" smtClean="0">
                <a:solidFill>
                  <a:srgbClr val="C00000"/>
                </a:solidFill>
                <a:latin typeface="微软雅黑" panose="020B0503020204020204" pitchFamily="34" charset="-122"/>
                <a:ea typeface="微软雅黑" panose="020B0503020204020204" pitchFamily="34" charset="-122"/>
              </a:rPr>
              <a:t>采编</a:t>
            </a:r>
            <a:endParaRPr lang="en-US" altLang="zh-CN" b="1" dirty="0" smtClean="0">
              <a:solidFill>
                <a:srgbClr val="C00000"/>
              </a:solidFill>
              <a:latin typeface="微软雅黑" panose="020B0503020204020204" pitchFamily="34" charset="-122"/>
              <a:ea typeface="微软雅黑" panose="020B0503020204020204" pitchFamily="34" charset="-122"/>
            </a:endParaRPr>
          </a:p>
          <a:p>
            <a:pPr algn="ctr"/>
            <a:r>
              <a:rPr lang="zh-CN" altLang="en-US" b="1" dirty="0" smtClean="0">
                <a:solidFill>
                  <a:srgbClr val="C00000"/>
                </a:solidFill>
                <a:latin typeface="微软雅黑" panose="020B0503020204020204" pitchFamily="34" charset="-122"/>
                <a:ea typeface="微软雅黑" panose="020B0503020204020204" pitchFamily="34" charset="-122"/>
              </a:rPr>
              <a:t>一体化平台</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26" name="矩形 25"/>
          <p:cNvSpPr/>
          <p:nvPr/>
        </p:nvSpPr>
        <p:spPr>
          <a:xfrm>
            <a:off x="2749019" y="449492"/>
            <a:ext cx="8928992" cy="590931"/>
          </a:xfrm>
          <a:prstGeom prst="rect">
            <a:avLst/>
          </a:prstGeom>
        </p:spPr>
        <p:txBody>
          <a:bodyPr wrap="square">
            <a:spAutoFit/>
          </a:bodyPr>
          <a:lstStyle/>
          <a:p>
            <a:pPr>
              <a:lnSpc>
                <a:spcPct val="90000"/>
              </a:lnSpc>
              <a:spcBef>
                <a:spcPct val="0"/>
              </a:spcBef>
            </a:pPr>
            <a:r>
              <a:rPr lang="zh-CN" altLang="en-US" sz="3600" b="1" dirty="0" smtClean="0">
                <a:solidFill>
                  <a:srgbClr val="126174"/>
                </a:solidFill>
                <a:latin typeface="Cambria" panose="02040503050406030204" pitchFamily="18" charset="0"/>
                <a:ea typeface="楷体" panose="02010609060101010101" pitchFamily="49" charset="-122"/>
                <a:cs typeface="+mj-cs"/>
              </a:rPr>
              <a:t>采编</a:t>
            </a:r>
            <a:r>
              <a:rPr lang="zh-CN" altLang="en-US" sz="3600" b="1" dirty="0">
                <a:solidFill>
                  <a:srgbClr val="126174"/>
                </a:solidFill>
                <a:latin typeface="Cambria" panose="02040503050406030204" pitchFamily="18" charset="0"/>
                <a:ea typeface="楷体" panose="02010609060101010101" pitchFamily="49" charset="-122"/>
                <a:cs typeface="+mj-cs"/>
              </a:rPr>
              <a:t>一体化的四个数据中心与平台目标</a:t>
            </a:r>
            <a:endParaRPr lang="en-US" altLang="zh-CN" sz="3600" b="1" dirty="0">
              <a:solidFill>
                <a:srgbClr val="126174"/>
              </a:solidFill>
              <a:latin typeface="Cambria" panose="02040503050406030204" pitchFamily="18" charset="0"/>
              <a:ea typeface="楷体" panose="02010609060101010101" pitchFamily="49" charset="-122"/>
              <a:cs typeface="+mj-cs"/>
            </a:endParaRPr>
          </a:p>
        </p:txBody>
      </p:sp>
    </p:spTree>
    <p:extLst>
      <p:ext uri="{BB962C8B-B14F-4D97-AF65-F5344CB8AC3E}">
        <p14:creationId xmlns:p14="http://schemas.microsoft.com/office/powerpoint/2010/main" val="183612355"/>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585140" y="199225"/>
            <a:ext cx="7864222" cy="1109478"/>
          </a:xfrm>
        </p:spPr>
        <p:txBody>
          <a:bodyPr>
            <a:normAutofit/>
          </a:bodyPr>
          <a:lstStyle/>
          <a:p>
            <a:r>
              <a:rPr lang="zh-CN" altLang="en-US" sz="4000" dirty="0">
                <a:latin typeface="Cambria" panose="02040503050406030204" pitchFamily="18" charset="0"/>
              </a:rPr>
              <a:t>采编一体化面向成员馆提供的服务</a:t>
            </a:r>
          </a:p>
        </p:txBody>
      </p:sp>
      <p:sp>
        <p:nvSpPr>
          <p:cNvPr id="49" name="Freeform 3"/>
          <p:cNvSpPr>
            <a:spLocks/>
          </p:cNvSpPr>
          <p:nvPr/>
        </p:nvSpPr>
        <p:spPr bwMode="gray">
          <a:xfrm>
            <a:off x="680533" y="1703439"/>
            <a:ext cx="5235056" cy="1879600"/>
          </a:xfrm>
          <a:custGeom>
            <a:avLst/>
            <a:gdLst>
              <a:gd name="T0" fmla="*/ 3657601 w 2305"/>
              <a:gd name="T1" fmla="*/ 1096962 h 1184"/>
              <a:gd name="T2" fmla="*/ 3160712 w 2305"/>
              <a:gd name="T3" fmla="*/ 1322387 h 1184"/>
              <a:gd name="T4" fmla="*/ 2884487 w 2305"/>
              <a:gd name="T5" fmla="*/ 1879600 h 1184"/>
              <a:gd name="T6" fmla="*/ 0 w 2305"/>
              <a:gd name="T7" fmla="*/ 1879600 h 1184"/>
              <a:gd name="T8" fmla="*/ 0 w 2305"/>
              <a:gd name="T9" fmla="*/ 1588 h 1184"/>
              <a:gd name="T10" fmla="*/ 3659188 w 2305"/>
              <a:gd name="T11" fmla="*/ 0 h 1184"/>
              <a:gd name="T12" fmla="*/ 3657601 w 2305"/>
              <a:gd name="T13" fmla="*/ 1096962 h 1184"/>
              <a:gd name="T14" fmla="*/ 0 60000 65536"/>
              <a:gd name="T15" fmla="*/ 0 60000 65536"/>
              <a:gd name="T16" fmla="*/ 0 60000 65536"/>
              <a:gd name="T17" fmla="*/ 0 60000 65536"/>
              <a:gd name="T18" fmla="*/ 0 60000 65536"/>
              <a:gd name="T19" fmla="*/ 0 60000 65536"/>
              <a:gd name="T20" fmla="*/ 0 60000 65536"/>
              <a:gd name="T21" fmla="*/ 0 w 2305"/>
              <a:gd name="T22" fmla="*/ 0 h 1184"/>
              <a:gd name="T23" fmla="*/ 2305 w 2305"/>
              <a:gd name="T24" fmla="*/ 1184 h 1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4">
                <a:moveTo>
                  <a:pt x="2304" y="691"/>
                </a:moveTo>
                <a:cubicBezTo>
                  <a:pt x="2183" y="700"/>
                  <a:pt x="2056" y="766"/>
                  <a:pt x="1991" y="833"/>
                </a:cubicBezTo>
                <a:cubicBezTo>
                  <a:pt x="1926" y="900"/>
                  <a:pt x="1835" y="1007"/>
                  <a:pt x="1817" y="1184"/>
                </a:cubicBezTo>
                <a:lnTo>
                  <a:pt x="0" y="1184"/>
                </a:lnTo>
                <a:lnTo>
                  <a:pt x="0" y="1"/>
                </a:lnTo>
                <a:lnTo>
                  <a:pt x="2305" y="0"/>
                </a:lnTo>
                <a:lnTo>
                  <a:pt x="2304" y="691"/>
                </a:lnTo>
                <a:close/>
              </a:path>
            </a:pathLst>
          </a:custGeom>
          <a:solidFill>
            <a:schemeClr val="accent2">
              <a:lumMod val="60000"/>
              <a:lumOff val="40000"/>
              <a:alpha val="15000"/>
            </a:schemeClr>
          </a:solidFill>
          <a:ln w="9525">
            <a:round/>
            <a:headEnd/>
            <a:tailEnd/>
          </a:ln>
          <a:scene3d>
            <a:camera prst="legacyPerspectiveFront"/>
            <a:lightRig rig="legacyFlat3" dir="b"/>
          </a:scene3d>
          <a:sp3d extrusionH="176200" prstMaterial="legacyMatte">
            <a:bevelT w="13500" h="13500" prst="angle"/>
            <a:bevelB w="13500" h="13500" prst="angle"/>
            <a:extrusionClr>
              <a:srgbClr val="B2B2B2"/>
            </a:extrusionClr>
            <a:contourClr>
              <a:schemeClr val="accent2"/>
            </a:contourClr>
          </a:sp3d>
        </p:spPr>
        <p:txBody>
          <a:bodyPr wrap="none" anchor="ctr">
            <a:flatTx/>
          </a:bodyPr>
          <a:lstStyle/>
          <a:p>
            <a:endParaRPr lang="zh-CN" altLang="en-US">
              <a:latin typeface="+mn-ea"/>
            </a:endParaRPr>
          </a:p>
        </p:txBody>
      </p:sp>
      <p:sp>
        <p:nvSpPr>
          <p:cNvPr id="50" name="Rectangle 4"/>
          <p:cNvSpPr>
            <a:spLocks noChangeArrowheads="1"/>
          </p:cNvSpPr>
          <p:nvPr/>
        </p:nvSpPr>
        <p:spPr bwMode="gray">
          <a:xfrm>
            <a:off x="683268" y="1822502"/>
            <a:ext cx="5225971" cy="422275"/>
          </a:xfrm>
          <a:prstGeom prst="rect">
            <a:avLst/>
          </a:prstGeom>
          <a:gradFill rotWithShape="1">
            <a:gsLst>
              <a:gs pos="0">
                <a:schemeClr val="accent2">
                  <a:alpha val="80000"/>
                </a:schemeClr>
              </a:gs>
              <a:gs pos="50000">
                <a:schemeClr val="accent2">
                  <a:gamma/>
                  <a:shade val="89020"/>
                  <a:invGamma/>
                </a:schemeClr>
              </a:gs>
              <a:gs pos="100000">
                <a:schemeClr val="accent2">
                  <a:alpha val="80000"/>
                </a:schemeClr>
              </a:gs>
            </a:gsLst>
            <a:lin ang="0" scaled="1"/>
          </a:gradFill>
          <a:ln w="9525" algn="ctr">
            <a:noFill/>
            <a:miter lim="800000"/>
            <a:headEnd/>
            <a:tailEnd/>
          </a:ln>
          <a:effectLst/>
        </p:spPr>
        <p:txBody>
          <a:bodyPr wrap="none" anchor="ctr"/>
          <a:lstStyle/>
          <a:p>
            <a:pPr>
              <a:defRPr/>
            </a:pPr>
            <a:endParaRPr lang="zh-CN" altLang="en-US">
              <a:latin typeface="+mn-ea"/>
            </a:endParaRPr>
          </a:p>
        </p:txBody>
      </p:sp>
      <p:sp>
        <p:nvSpPr>
          <p:cNvPr id="51" name="Freeform 5"/>
          <p:cNvSpPr>
            <a:spLocks/>
          </p:cNvSpPr>
          <p:nvPr/>
        </p:nvSpPr>
        <p:spPr bwMode="gray">
          <a:xfrm>
            <a:off x="6058464" y="1706614"/>
            <a:ext cx="5389664" cy="1879600"/>
          </a:xfrm>
          <a:custGeom>
            <a:avLst/>
            <a:gdLst>
              <a:gd name="T0" fmla="*/ 1587 w 2305"/>
              <a:gd name="T1" fmla="*/ 1096962 h 1184"/>
              <a:gd name="T2" fmla="*/ 498475 w 2305"/>
              <a:gd name="T3" fmla="*/ 1322387 h 1184"/>
              <a:gd name="T4" fmla="*/ 763587 w 2305"/>
              <a:gd name="T5" fmla="*/ 1876425 h 1184"/>
              <a:gd name="T6" fmla="*/ 3659187 w 2305"/>
              <a:gd name="T7" fmla="*/ 1879600 h 1184"/>
              <a:gd name="T8" fmla="*/ 3659187 w 2305"/>
              <a:gd name="T9" fmla="*/ 1588 h 1184"/>
              <a:gd name="T10" fmla="*/ 0 w 2305"/>
              <a:gd name="T11" fmla="*/ 0 h 1184"/>
              <a:gd name="T12" fmla="*/ 1587 w 2305"/>
              <a:gd name="T13" fmla="*/ 1096962 h 1184"/>
              <a:gd name="T14" fmla="*/ 0 60000 65536"/>
              <a:gd name="T15" fmla="*/ 0 60000 65536"/>
              <a:gd name="T16" fmla="*/ 0 60000 65536"/>
              <a:gd name="T17" fmla="*/ 0 60000 65536"/>
              <a:gd name="T18" fmla="*/ 0 60000 65536"/>
              <a:gd name="T19" fmla="*/ 0 60000 65536"/>
              <a:gd name="T20" fmla="*/ 0 60000 65536"/>
              <a:gd name="T21" fmla="*/ 0 w 2305"/>
              <a:gd name="T22" fmla="*/ 0 h 1184"/>
              <a:gd name="T23" fmla="*/ 2305 w 2305"/>
              <a:gd name="T24" fmla="*/ 1184 h 1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4">
                <a:moveTo>
                  <a:pt x="1" y="691"/>
                </a:moveTo>
                <a:cubicBezTo>
                  <a:pt x="122" y="700"/>
                  <a:pt x="249" y="766"/>
                  <a:pt x="314" y="833"/>
                </a:cubicBezTo>
                <a:cubicBezTo>
                  <a:pt x="379" y="900"/>
                  <a:pt x="463" y="1005"/>
                  <a:pt x="481" y="1182"/>
                </a:cubicBezTo>
                <a:lnTo>
                  <a:pt x="2305" y="1184"/>
                </a:lnTo>
                <a:lnTo>
                  <a:pt x="2305" y="1"/>
                </a:lnTo>
                <a:lnTo>
                  <a:pt x="0" y="0"/>
                </a:lnTo>
                <a:lnTo>
                  <a:pt x="1" y="691"/>
                </a:lnTo>
                <a:close/>
              </a:path>
            </a:pathLst>
          </a:custGeom>
          <a:solidFill>
            <a:schemeClr val="folHlink">
              <a:alpha val="14902"/>
            </a:schemeClr>
          </a:solidFill>
          <a:ln w="9525">
            <a:round/>
            <a:headEnd/>
            <a:tailEnd/>
          </a:ln>
          <a:scene3d>
            <a:camera prst="legacyPerspectiveFront"/>
            <a:lightRig rig="legacyFlat3" dir="b"/>
          </a:scene3d>
          <a:sp3d extrusionH="176200" prstMaterial="legacyMatte">
            <a:bevelT w="13500" h="13500" prst="angle"/>
            <a:bevelB w="13500" h="13500" prst="angle"/>
            <a:extrusionClr>
              <a:srgbClr val="B2B2B2"/>
            </a:extrusionClr>
            <a:contourClr>
              <a:schemeClr val="folHlink"/>
            </a:contourClr>
          </a:sp3d>
        </p:spPr>
        <p:txBody>
          <a:bodyPr wrap="none" anchor="ctr">
            <a:flatTx/>
          </a:bodyPr>
          <a:lstStyle/>
          <a:p>
            <a:endParaRPr lang="zh-CN" altLang="en-US">
              <a:latin typeface="+mn-ea"/>
            </a:endParaRPr>
          </a:p>
        </p:txBody>
      </p:sp>
      <p:sp>
        <p:nvSpPr>
          <p:cNvPr id="52" name="Rectangle 6"/>
          <p:cNvSpPr>
            <a:spLocks noChangeArrowheads="1"/>
          </p:cNvSpPr>
          <p:nvPr/>
        </p:nvSpPr>
        <p:spPr bwMode="gray">
          <a:xfrm flipH="1">
            <a:off x="6058464" y="1825677"/>
            <a:ext cx="5388739" cy="422275"/>
          </a:xfrm>
          <a:prstGeom prst="rect">
            <a:avLst/>
          </a:prstGeom>
          <a:gradFill rotWithShape="1">
            <a:gsLst>
              <a:gs pos="0">
                <a:srgbClr val="990099">
                  <a:alpha val="80000"/>
                </a:srgbClr>
              </a:gs>
              <a:gs pos="50000">
                <a:schemeClr val="folHlink">
                  <a:gamma/>
                  <a:shade val="89020"/>
                  <a:invGamma/>
                </a:schemeClr>
              </a:gs>
              <a:gs pos="100000">
                <a:srgbClr val="990099">
                  <a:alpha val="80000"/>
                </a:srgbClr>
              </a:gs>
            </a:gsLst>
            <a:lin ang="0" scaled="1"/>
          </a:gradFill>
          <a:ln w="9525" algn="ctr">
            <a:noFill/>
            <a:miter lim="800000"/>
            <a:headEnd/>
            <a:tailEnd/>
          </a:ln>
          <a:effectLst/>
        </p:spPr>
        <p:txBody>
          <a:bodyPr wrap="none" anchor="ctr"/>
          <a:lstStyle/>
          <a:p>
            <a:pPr>
              <a:defRPr/>
            </a:pPr>
            <a:endParaRPr lang="zh-CN" altLang="en-US">
              <a:latin typeface="+mn-ea"/>
            </a:endParaRPr>
          </a:p>
        </p:txBody>
      </p:sp>
      <p:sp>
        <p:nvSpPr>
          <p:cNvPr id="53" name="Freeform 7"/>
          <p:cNvSpPr>
            <a:spLocks/>
          </p:cNvSpPr>
          <p:nvPr/>
        </p:nvSpPr>
        <p:spPr bwMode="gray">
          <a:xfrm>
            <a:off x="680533" y="3713214"/>
            <a:ext cx="5231881" cy="1879600"/>
          </a:xfrm>
          <a:custGeom>
            <a:avLst/>
            <a:gdLst>
              <a:gd name="T0" fmla="*/ 3657601 w 2305"/>
              <a:gd name="T1" fmla="*/ 782637 h 1184"/>
              <a:gd name="T2" fmla="*/ 3160712 w 2305"/>
              <a:gd name="T3" fmla="*/ 557212 h 1184"/>
              <a:gd name="T4" fmla="*/ 2878137 w 2305"/>
              <a:gd name="T5" fmla="*/ 1588 h 1184"/>
              <a:gd name="T6" fmla="*/ 0 w 2305"/>
              <a:gd name="T7" fmla="*/ 0 h 1184"/>
              <a:gd name="T8" fmla="*/ 0 w 2305"/>
              <a:gd name="T9" fmla="*/ 1878013 h 1184"/>
              <a:gd name="T10" fmla="*/ 3659188 w 2305"/>
              <a:gd name="T11" fmla="*/ 1879600 h 1184"/>
              <a:gd name="T12" fmla="*/ 3657601 w 2305"/>
              <a:gd name="T13" fmla="*/ 782637 h 1184"/>
              <a:gd name="T14" fmla="*/ 0 60000 65536"/>
              <a:gd name="T15" fmla="*/ 0 60000 65536"/>
              <a:gd name="T16" fmla="*/ 0 60000 65536"/>
              <a:gd name="T17" fmla="*/ 0 60000 65536"/>
              <a:gd name="T18" fmla="*/ 0 60000 65536"/>
              <a:gd name="T19" fmla="*/ 0 60000 65536"/>
              <a:gd name="T20" fmla="*/ 0 60000 65536"/>
              <a:gd name="T21" fmla="*/ 0 w 2305"/>
              <a:gd name="T22" fmla="*/ 0 h 1184"/>
              <a:gd name="T23" fmla="*/ 2305 w 2305"/>
              <a:gd name="T24" fmla="*/ 1184 h 1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4">
                <a:moveTo>
                  <a:pt x="2304" y="493"/>
                </a:moveTo>
                <a:cubicBezTo>
                  <a:pt x="2183" y="484"/>
                  <a:pt x="2056" y="418"/>
                  <a:pt x="1991" y="351"/>
                </a:cubicBezTo>
                <a:cubicBezTo>
                  <a:pt x="1926" y="284"/>
                  <a:pt x="1831" y="178"/>
                  <a:pt x="1813" y="1"/>
                </a:cubicBezTo>
                <a:lnTo>
                  <a:pt x="0" y="0"/>
                </a:lnTo>
                <a:lnTo>
                  <a:pt x="0" y="1183"/>
                </a:lnTo>
                <a:lnTo>
                  <a:pt x="2305" y="1184"/>
                </a:lnTo>
                <a:lnTo>
                  <a:pt x="2304" y="493"/>
                </a:lnTo>
                <a:close/>
              </a:path>
            </a:pathLst>
          </a:custGeom>
          <a:solidFill>
            <a:schemeClr val="accent1">
              <a:alpha val="14902"/>
            </a:schemeClr>
          </a:solidFill>
          <a:ln w="9525">
            <a:round/>
            <a:headEnd/>
            <a:tailEnd/>
          </a:ln>
          <a:scene3d>
            <a:camera prst="legacyPerspectiveFront"/>
            <a:lightRig rig="legacyFlat3" dir="b"/>
          </a:scene3d>
          <a:sp3d extrusionH="176200" prstMaterial="legacyMatte">
            <a:bevelT w="13500" h="13500" prst="angle"/>
            <a:bevelB w="13500" h="13500" prst="angle"/>
            <a:extrusionClr>
              <a:srgbClr val="B2B2B2"/>
            </a:extrusionClr>
            <a:contourClr>
              <a:schemeClr val="accent1"/>
            </a:contourClr>
          </a:sp3d>
        </p:spPr>
        <p:txBody>
          <a:bodyPr wrap="none" anchor="ctr">
            <a:flatTx/>
          </a:bodyPr>
          <a:lstStyle/>
          <a:p>
            <a:endParaRPr lang="zh-CN" altLang="en-US">
              <a:latin typeface="+mn-ea"/>
            </a:endParaRPr>
          </a:p>
        </p:txBody>
      </p:sp>
      <p:sp>
        <p:nvSpPr>
          <p:cNvPr id="54" name="Freeform 8"/>
          <p:cNvSpPr>
            <a:spLocks/>
          </p:cNvSpPr>
          <p:nvPr/>
        </p:nvSpPr>
        <p:spPr bwMode="gray">
          <a:xfrm>
            <a:off x="6055289" y="3703689"/>
            <a:ext cx="5391915" cy="1881188"/>
          </a:xfrm>
          <a:custGeom>
            <a:avLst/>
            <a:gdLst>
              <a:gd name="T0" fmla="*/ 1587 w 2305"/>
              <a:gd name="T1" fmla="*/ 784225 h 1185"/>
              <a:gd name="T2" fmla="*/ 498475 w 2305"/>
              <a:gd name="T3" fmla="*/ 558800 h 1185"/>
              <a:gd name="T4" fmla="*/ 766762 w 2305"/>
              <a:gd name="T5" fmla="*/ 0 h 1185"/>
              <a:gd name="T6" fmla="*/ 3659187 w 2305"/>
              <a:gd name="T7" fmla="*/ 1588 h 1185"/>
              <a:gd name="T8" fmla="*/ 3659187 w 2305"/>
              <a:gd name="T9" fmla="*/ 1879601 h 1185"/>
              <a:gd name="T10" fmla="*/ 0 w 2305"/>
              <a:gd name="T11" fmla="*/ 1881188 h 1185"/>
              <a:gd name="T12" fmla="*/ 1587 w 2305"/>
              <a:gd name="T13" fmla="*/ 784225 h 1185"/>
              <a:gd name="T14" fmla="*/ 0 60000 65536"/>
              <a:gd name="T15" fmla="*/ 0 60000 65536"/>
              <a:gd name="T16" fmla="*/ 0 60000 65536"/>
              <a:gd name="T17" fmla="*/ 0 60000 65536"/>
              <a:gd name="T18" fmla="*/ 0 60000 65536"/>
              <a:gd name="T19" fmla="*/ 0 60000 65536"/>
              <a:gd name="T20" fmla="*/ 0 60000 65536"/>
              <a:gd name="T21" fmla="*/ 0 w 2305"/>
              <a:gd name="T22" fmla="*/ 0 h 1185"/>
              <a:gd name="T23" fmla="*/ 2305 w 2305"/>
              <a:gd name="T24" fmla="*/ 1185 h 1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5">
                <a:moveTo>
                  <a:pt x="1" y="494"/>
                </a:moveTo>
                <a:cubicBezTo>
                  <a:pt x="122" y="485"/>
                  <a:pt x="249" y="419"/>
                  <a:pt x="314" y="352"/>
                </a:cubicBezTo>
                <a:cubicBezTo>
                  <a:pt x="379" y="285"/>
                  <a:pt x="465" y="177"/>
                  <a:pt x="483" y="0"/>
                </a:cubicBezTo>
                <a:lnTo>
                  <a:pt x="2305" y="1"/>
                </a:lnTo>
                <a:lnTo>
                  <a:pt x="2305" y="1184"/>
                </a:lnTo>
                <a:lnTo>
                  <a:pt x="0" y="1185"/>
                </a:lnTo>
                <a:lnTo>
                  <a:pt x="1" y="494"/>
                </a:lnTo>
                <a:close/>
              </a:path>
            </a:pathLst>
          </a:custGeom>
          <a:solidFill>
            <a:schemeClr val="hlink">
              <a:alpha val="14902"/>
            </a:schemeClr>
          </a:solidFill>
          <a:ln w="9525">
            <a:round/>
            <a:headEnd/>
            <a:tailEnd/>
          </a:ln>
          <a:scene3d>
            <a:camera prst="legacyPerspectiveFront"/>
            <a:lightRig rig="legacyFlat3" dir="b"/>
          </a:scene3d>
          <a:sp3d extrusionH="176200" prstMaterial="legacyMatte">
            <a:bevelT w="13500" h="13500" prst="angle"/>
            <a:bevelB w="13500" h="13500" prst="angle"/>
            <a:extrusionClr>
              <a:srgbClr val="B2B2B2"/>
            </a:extrusionClr>
            <a:contourClr>
              <a:schemeClr val="hlink"/>
            </a:contourClr>
          </a:sp3d>
        </p:spPr>
        <p:txBody>
          <a:bodyPr wrap="none" anchor="ctr">
            <a:flatTx/>
          </a:bodyPr>
          <a:lstStyle/>
          <a:p>
            <a:endParaRPr lang="zh-CN" altLang="en-US">
              <a:latin typeface="+mn-ea"/>
            </a:endParaRPr>
          </a:p>
        </p:txBody>
      </p:sp>
      <p:sp>
        <p:nvSpPr>
          <p:cNvPr id="55" name="Freeform 9"/>
          <p:cNvSpPr>
            <a:spLocks/>
          </p:cNvSpPr>
          <p:nvPr/>
        </p:nvSpPr>
        <p:spPr bwMode="gray">
          <a:xfrm>
            <a:off x="6718863" y="3843389"/>
            <a:ext cx="4737253" cy="461963"/>
          </a:xfrm>
          <a:custGeom>
            <a:avLst/>
            <a:gdLst/>
            <a:ahLst/>
            <a:cxnLst>
              <a:cxn ang="0">
                <a:pos x="176" y="3"/>
              </a:cxn>
              <a:cxn ang="0">
                <a:pos x="0" y="291"/>
              </a:cxn>
              <a:cxn ang="0">
                <a:pos x="2007" y="291"/>
              </a:cxn>
              <a:cxn ang="0">
                <a:pos x="2007" y="0"/>
              </a:cxn>
              <a:cxn ang="0">
                <a:pos x="176" y="3"/>
              </a:cxn>
            </a:cxnLst>
            <a:rect l="0" t="0" r="r" b="b"/>
            <a:pathLst>
              <a:path w="2007" h="291">
                <a:moveTo>
                  <a:pt x="176" y="3"/>
                </a:moveTo>
                <a:cubicBezTo>
                  <a:pt x="133" y="163"/>
                  <a:pt x="72" y="214"/>
                  <a:pt x="0" y="291"/>
                </a:cubicBezTo>
                <a:lnTo>
                  <a:pt x="2007" y="291"/>
                </a:lnTo>
                <a:lnTo>
                  <a:pt x="2007" y="0"/>
                </a:lnTo>
                <a:lnTo>
                  <a:pt x="176" y="3"/>
                </a:lnTo>
                <a:close/>
              </a:path>
            </a:pathLst>
          </a:custGeom>
          <a:gradFill rotWithShape="1">
            <a:gsLst>
              <a:gs pos="0">
                <a:srgbClr val="3366FF">
                  <a:alpha val="80000"/>
                </a:srgbClr>
              </a:gs>
              <a:gs pos="50000">
                <a:srgbClr val="3333FF"/>
              </a:gs>
              <a:gs pos="100000">
                <a:srgbClr val="3366FF">
                  <a:alpha val="80000"/>
                </a:srgbClr>
              </a:gs>
            </a:gsLst>
            <a:lin ang="0" scaled="1"/>
          </a:gradFill>
          <a:ln w="9525" cap="flat" cmpd="sng">
            <a:noFill/>
            <a:prstDash val="solid"/>
            <a:round/>
            <a:headEnd/>
            <a:tailEnd/>
          </a:ln>
          <a:effectLst/>
        </p:spPr>
        <p:txBody>
          <a:bodyPr wrap="none" anchor="ctr"/>
          <a:lstStyle/>
          <a:p>
            <a:pPr>
              <a:defRPr/>
            </a:pPr>
            <a:endParaRPr lang="zh-CN" altLang="en-US">
              <a:latin typeface="+mn-ea"/>
            </a:endParaRPr>
          </a:p>
        </p:txBody>
      </p:sp>
      <p:sp>
        <p:nvSpPr>
          <p:cNvPr id="56" name="Freeform 10"/>
          <p:cNvSpPr>
            <a:spLocks/>
          </p:cNvSpPr>
          <p:nvPr/>
        </p:nvSpPr>
        <p:spPr bwMode="gray">
          <a:xfrm flipH="1">
            <a:off x="685557" y="3819577"/>
            <a:ext cx="4580743" cy="461962"/>
          </a:xfrm>
          <a:custGeom>
            <a:avLst/>
            <a:gdLst/>
            <a:ahLst/>
            <a:cxnLst>
              <a:cxn ang="0">
                <a:pos x="176" y="3"/>
              </a:cxn>
              <a:cxn ang="0">
                <a:pos x="0" y="291"/>
              </a:cxn>
              <a:cxn ang="0">
                <a:pos x="2007" y="291"/>
              </a:cxn>
              <a:cxn ang="0">
                <a:pos x="2007" y="0"/>
              </a:cxn>
              <a:cxn ang="0">
                <a:pos x="176" y="3"/>
              </a:cxn>
            </a:cxnLst>
            <a:rect l="0" t="0" r="r" b="b"/>
            <a:pathLst>
              <a:path w="2007" h="291">
                <a:moveTo>
                  <a:pt x="176" y="3"/>
                </a:moveTo>
                <a:cubicBezTo>
                  <a:pt x="133" y="163"/>
                  <a:pt x="72" y="214"/>
                  <a:pt x="0" y="291"/>
                </a:cubicBezTo>
                <a:lnTo>
                  <a:pt x="2007" y="291"/>
                </a:lnTo>
                <a:lnTo>
                  <a:pt x="2007" y="0"/>
                </a:lnTo>
                <a:lnTo>
                  <a:pt x="176" y="3"/>
                </a:lnTo>
                <a:close/>
              </a:path>
            </a:pathLst>
          </a:custGeom>
          <a:gradFill rotWithShape="1">
            <a:gsLst>
              <a:gs pos="75000">
                <a:srgbClr val="4B7AB3"/>
              </a:gs>
              <a:gs pos="0">
                <a:srgbClr val="009999">
                  <a:alpha val="80000"/>
                </a:srgbClr>
              </a:gs>
              <a:gs pos="50000">
                <a:srgbClr val="006666"/>
              </a:gs>
              <a:gs pos="100000">
                <a:srgbClr val="009999">
                  <a:alpha val="80000"/>
                </a:srgbClr>
              </a:gs>
            </a:gsLst>
            <a:lin ang="0" scaled="1"/>
          </a:gradFill>
          <a:ln w="9525" cap="flat" cmpd="sng">
            <a:noFill/>
            <a:prstDash val="solid"/>
            <a:round/>
            <a:headEnd/>
            <a:tailEnd/>
          </a:ln>
          <a:effectLst/>
        </p:spPr>
        <p:txBody>
          <a:bodyPr wrap="none" anchor="ctr"/>
          <a:lstStyle/>
          <a:p>
            <a:pPr>
              <a:defRPr/>
            </a:pPr>
            <a:endParaRPr lang="zh-CN" altLang="en-US">
              <a:latin typeface="+mn-ea"/>
            </a:endParaRPr>
          </a:p>
        </p:txBody>
      </p:sp>
      <p:sp>
        <p:nvSpPr>
          <p:cNvPr id="57" name="Rectangle 11"/>
          <p:cNvSpPr>
            <a:spLocks noChangeArrowheads="1"/>
          </p:cNvSpPr>
          <p:nvPr/>
        </p:nvSpPr>
        <p:spPr bwMode="gray">
          <a:xfrm>
            <a:off x="2116701" y="1806627"/>
            <a:ext cx="2257425" cy="396875"/>
          </a:xfrm>
          <a:prstGeom prst="rect">
            <a:avLst/>
          </a:prstGeom>
          <a:noFill/>
          <a:ln w="9525" algn="ctr">
            <a:noFill/>
            <a:miter lim="800000"/>
            <a:headEnd/>
            <a:tailEnd/>
          </a:ln>
          <a:effectLst>
            <a:outerShdw dist="17961" dir="2700000" algn="ctr" rotWithShape="0">
              <a:srgbClr val="4D4D4D">
                <a:alpha val="50000"/>
              </a:srgbClr>
            </a:outerShdw>
          </a:effectLst>
        </p:spPr>
        <p:txBody>
          <a:bodyPr>
            <a:spAutoFit/>
          </a:bodyPr>
          <a:lstStyle/>
          <a:p>
            <a:pPr>
              <a:defRPr/>
            </a:pPr>
            <a:r>
              <a:rPr lang="zh-CN" altLang="en-US" sz="2000" dirty="0" smtClean="0">
                <a:solidFill>
                  <a:srgbClr val="FFFFFF"/>
                </a:solidFill>
                <a:latin typeface="幼圆" panose="02010509060101010101" pitchFamily="49" charset="-122"/>
                <a:ea typeface="幼圆" panose="02010509060101010101" pitchFamily="49" charset="-122"/>
              </a:rPr>
              <a:t>完整的采访</a:t>
            </a:r>
            <a:r>
              <a:rPr lang="zh-CN" altLang="en-US" sz="2000" dirty="0">
                <a:solidFill>
                  <a:srgbClr val="FFFFFF"/>
                </a:solidFill>
                <a:latin typeface="幼圆" panose="02010509060101010101" pitchFamily="49" charset="-122"/>
                <a:ea typeface="幼圆" panose="02010509060101010101" pitchFamily="49" charset="-122"/>
              </a:rPr>
              <a:t>流程</a:t>
            </a:r>
            <a:endParaRPr lang="en-US" altLang="zh-CN" sz="2000" dirty="0">
              <a:solidFill>
                <a:srgbClr val="FFFFFF"/>
              </a:solidFill>
              <a:latin typeface="幼圆" panose="02010509060101010101" pitchFamily="49" charset="-122"/>
              <a:ea typeface="幼圆" panose="02010509060101010101" pitchFamily="49" charset="-122"/>
            </a:endParaRPr>
          </a:p>
        </p:txBody>
      </p:sp>
      <p:sp>
        <p:nvSpPr>
          <p:cNvPr id="58" name="Rectangle 12"/>
          <p:cNvSpPr>
            <a:spLocks noChangeArrowheads="1"/>
          </p:cNvSpPr>
          <p:nvPr/>
        </p:nvSpPr>
        <p:spPr bwMode="gray">
          <a:xfrm>
            <a:off x="1441752" y="3829102"/>
            <a:ext cx="3227650" cy="396875"/>
          </a:xfrm>
          <a:prstGeom prst="rect">
            <a:avLst/>
          </a:prstGeom>
          <a:noFill/>
          <a:ln w="9525" algn="ctr">
            <a:noFill/>
            <a:miter lim="800000"/>
            <a:headEnd/>
            <a:tailEnd/>
          </a:ln>
          <a:effectLst>
            <a:outerShdw dist="17961" dir="2700000" algn="ctr" rotWithShape="0">
              <a:srgbClr val="4D4D4D">
                <a:alpha val="50000"/>
              </a:srgbClr>
            </a:outerShdw>
          </a:effectLst>
        </p:spPr>
        <p:txBody>
          <a:bodyPr wrap="square">
            <a:spAutoFit/>
          </a:bodyPr>
          <a:lstStyle/>
          <a:p>
            <a:pPr algn="ctr">
              <a:defRPr/>
            </a:pPr>
            <a:r>
              <a:rPr lang="zh-CN" altLang="en-US" sz="2000" dirty="0" smtClean="0">
                <a:solidFill>
                  <a:srgbClr val="FFFFFF"/>
                </a:solidFill>
                <a:latin typeface="幼圆" panose="02010509060101010101" pitchFamily="49" charset="-122"/>
                <a:ea typeface="幼圆" panose="02010509060101010101" pitchFamily="49" charset="-122"/>
              </a:rPr>
              <a:t>多馆协同采访</a:t>
            </a:r>
            <a:endParaRPr lang="en-US" altLang="zh-CN" sz="2000" dirty="0">
              <a:solidFill>
                <a:srgbClr val="FFFFFF"/>
              </a:solidFill>
              <a:latin typeface="幼圆" panose="02010509060101010101" pitchFamily="49" charset="-122"/>
              <a:ea typeface="幼圆" panose="02010509060101010101" pitchFamily="49" charset="-122"/>
            </a:endParaRPr>
          </a:p>
        </p:txBody>
      </p:sp>
      <p:sp>
        <p:nvSpPr>
          <p:cNvPr id="59" name="Rectangle 13"/>
          <p:cNvSpPr>
            <a:spLocks noChangeArrowheads="1"/>
          </p:cNvSpPr>
          <p:nvPr/>
        </p:nvSpPr>
        <p:spPr bwMode="gray">
          <a:xfrm>
            <a:off x="6624234" y="1821683"/>
            <a:ext cx="3768769" cy="400110"/>
          </a:xfrm>
          <a:prstGeom prst="rect">
            <a:avLst/>
          </a:prstGeom>
          <a:noFill/>
          <a:ln w="9525" algn="ctr">
            <a:noFill/>
            <a:miter lim="800000"/>
            <a:headEnd/>
            <a:tailEnd/>
          </a:ln>
          <a:effectLst>
            <a:outerShdw dist="17961" dir="2700000" algn="ctr" rotWithShape="0">
              <a:srgbClr val="4D4D4D">
                <a:alpha val="50000"/>
              </a:srgbClr>
            </a:outerShdw>
          </a:effectLst>
        </p:spPr>
        <p:txBody>
          <a:bodyPr wrap="square">
            <a:spAutoFit/>
          </a:bodyPr>
          <a:lstStyle/>
          <a:p>
            <a:pPr algn="r">
              <a:defRPr/>
            </a:pPr>
            <a:r>
              <a:rPr lang="en-US" altLang="zh-CN" sz="2000" dirty="0" smtClean="0">
                <a:solidFill>
                  <a:srgbClr val="FFFFFF"/>
                </a:solidFill>
                <a:latin typeface="幼圆" panose="02010509060101010101" pitchFamily="49" charset="-122"/>
                <a:ea typeface="幼圆" panose="02010509060101010101" pitchFamily="49" charset="-122"/>
              </a:rPr>
              <a:t>CALIS</a:t>
            </a:r>
            <a:r>
              <a:rPr lang="zh-CN" altLang="en-US" sz="2000" dirty="0" smtClean="0">
                <a:solidFill>
                  <a:srgbClr val="FFFFFF"/>
                </a:solidFill>
                <a:latin typeface="幼圆" panose="02010509060101010101" pitchFamily="49" charset="-122"/>
                <a:ea typeface="幼圆" panose="02010509060101010101" pitchFamily="49" charset="-122"/>
              </a:rPr>
              <a:t>征订全目录与智能推荐</a:t>
            </a:r>
            <a:endParaRPr lang="en-US" altLang="zh-CN" sz="2000" dirty="0">
              <a:solidFill>
                <a:srgbClr val="FFFFFF"/>
              </a:solidFill>
              <a:latin typeface="幼圆" panose="02010509060101010101" pitchFamily="49" charset="-122"/>
              <a:ea typeface="幼圆" panose="02010509060101010101" pitchFamily="49" charset="-122"/>
            </a:endParaRPr>
          </a:p>
        </p:txBody>
      </p:sp>
      <p:sp>
        <p:nvSpPr>
          <p:cNvPr id="60" name="Rectangle 14"/>
          <p:cNvSpPr>
            <a:spLocks noChangeArrowheads="1"/>
          </p:cNvSpPr>
          <p:nvPr/>
        </p:nvSpPr>
        <p:spPr bwMode="gray">
          <a:xfrm>
            <a:off x="6648909" y="3837910"/>
            <a:ext cx="3326379" cy="396875"/>
          </a:xfrm>
          <a:prstGeom prst="rect">
            <a:avLst/>
          </a:prstGeom>
          <a:noFill/>
          <a:ln w="9525" algn="ctr">
            <a:noFill/>
            <a:miter lim="800000"/>
            <a:headEnd/>
            <a:tailEnd/>
          </a:ln>
          <a:effectLst>
            <a:outerShdw dist="17961" dir="2700000" algn="ctr" rotWithShape="0">
              <a:srgbClr val="4D4D4D">
                <a:alpha val="50000"/>
              </a:srgbClr>
            </a:outerShdw>
          </a:effectLst>
        </p:spPr>
        <p:txBody>
          <a:bodyPr wrap="square">
            <a:spAutoFit/>
          </a:bodyPr>
          <a:lstStyle/>
          <a:p>
            <a:pPr algn="r">
              <a:defRPr/>
            </a:pPr>
            <a:r>
              <a:rPr lang="zh-CN" altLang="en-US" sz="2000" dirty="0" smtClean="0">
                <a:solidFill>
                  <a:srgbClr val="FFFFFF"/>
                </a:solidFill>
                <a:latin typeface="幼圆" panose="02010509060101010101" pitchFamily="49" charset="-122"/>
                <a:ea typeface="幼圆" panose="02010509060101010101" pitchFamily="49" charset="-122"/>
              </a:rPr>
              <a:t>本地系统无缝对接</a:t>
            </a:r>
            <a:endParaRPr lang="en-US" altLang="zh-CN" sz="2000" dirty="0">
              <a:solidFill>
                <a:srgbClr val="FFFFFF"/>
              </a:solidFill>
              <a:latin typeface="幼圆" panose="02010509060101010101" pitchFamily="49" charset="-122"/>
              <a:ea typeface="幼圆" panose="02010509060101010101" pitchFamily="49" charset="-122"/>
            </a:endParaRPr>
          </a:p>
        </p:txBody>
      </p:sp>
      <p:sp>
        <p:nvSpPr>
          <p:cNvPr id="61" name="Rectangle 17"/>
          <p:cNvSpPr>
            <a:spLocks noChangeArrowheads="1"/>
          </p:cNvSpPr>
          <p:nvPr/>
        </p:nvSpPr>
        <p:spPr bwMode="gray">
          <a:xfrm>
            <a:off x="909536" y="2312690"/>
            <a:ext cx="4126578"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0000"/>
              </a:lnSpc>
            </a:pPr>
            <a:r>
              <a:rPr lang="zh-CN" altLang="en-US" sz="1600" dirty="0" smtClean="0">
                <a:solidFill>
                  <a:schemeClr val="tx1">
                    <a:lumMod val="95000"/>
                    <a:lumOff val="5000"/>
                  </a:schemeClr>
                </a:solidFill>
                <a:latin typeface="幼圆" panose="02010509060101010101" pitchFamily="49" charset="-122"/>
                <a:ea typeface="幼圆" panose="02010509060101010101" pitchFamily="49" charset="-122"/>
              </a:rPr>
              <a:t>系统提供了从征订，本馆查重，在线选书，下单审核，收登，到货，送编，结算，发票完整的采访流程，并提供多种便捷的选书方式支持</a:t>
            </a:r>
            <a:endParaRPr lang="en-US" altLang="zh-CN" sz="1600" dirty="0">
              <a:solidFill>
                <a:schemeClr val="tx1">
                  <a:lumMod val="95000"/>
                  <a:lumOff val="5000"/>
                </a:schemeClr>
              </a:solidFill>
              <a:latin typeface="幼圆" panose="02010509060101010101" pitchFamily="49" charset="-122"/>
              <a:ea typeface="幼圆" panose="02010509060101010101" pitchFamily="49" charset="-122"/>
            </a:endParaRPr>
          </a:p>
        </p:txBody>
      </p:sp>
      <p:sp>
        <p:nvSpPr>
          <p:cNvPr id="62" name="Rectangle 18"/>
          <p:cNvSpPr>
            <a:spLocks noChangeArrowheads="1"/>
          </p:cNvSpPr>
          <p:nvPr/>
        </p:nvSpPr>
        <p:spPr bwMode="gray">
          <a:xfrm>
            <a:off x="6607738" y="2449564"/>
            <a:ext cx="462223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10000"/>
              </a:lnSpc>
            </a:pPr>
            <a:r>
              <a:rPr lang="zh-CN" altLang="en-US" sz="1600" dirty="0" smtClean="0">
                <a:solidFill>
                  <a:schemeClr val="tx1">
                    <a:lumMod val="95000"/>
                    <a:lumOff val="5000"/>
                  </a:schemeClr>
                </a:solidFill>
                <a:latin typeface="幼圆" panose="02010509060101010101" pitchFamily="49" charset="-122"/>
                <a:ea typeface="幼圆" panose="02010509060101010101" pitchFamily="49" charset="-122"/>
              </a:rPr>
              <a:t>提供最新最全的可供书目列表，并根据成员馆的馆藏配比，重点学科检索，经费配比等进行智能推荐</a:t>
            </a:r>
            <a:endParaRPr lang="en-US" altLang="zh-CN" sz="1600" dirty="0">
              <a:solidFill>
                <a:schemeClr val="tx1">
                  <a:lumMod val="95000"/>
                  <a:lumOff val="5000"/>
                </a:schemeClr>
              </a:solidFill>
              <a:latin typeface="幼圆" panose="02010509060101010101" pitchFamily="49" charset="-122"/>
              <a:ea typeface="幼圆" panose="02010509060101010101" pitchFamily="49" charset="-122"/>
            </a:endParaRPr>
          </a:p>
        </p:txBody>
      </p:sp>
      <p:sp>
        <p:nvSpPr>
          <p:cNvPr id="63" name="Text Box 26"/>
          <p:cNvSpPr txBox="1">
            <a:spLocks noChangeArrowheads="1"/>
          </p:cNvSpPr>
          <p:nvPr/>
        </p:nvSpPr>
        <p:spPr bwMode="gray">
          <a:xfrm>
            <a:off x="901598" y="4431296"/>
            <a:ext cx="4628536" cy="87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0000"/>
              </a:lnSpc>
            </a:pPr>
            <a:r>
              <a:rPr lang="zh-CN" altLang="en-US" sz="1600" dirty="0">
                <a:solidFill>
                  <a:schemeClr val="tx1">
                    <a:lumMod val="95000"/>
                    <a:lumOff val="5000"/>
                  </a:schemeClr>
                </a:solidFill>
                <a:latin typeface="幼圆" panose="02010509060101010101" pitchFamily="49" charset="-122"/>
                <a:ea typeface="幼圆" panose="02010509060101010101" pitchFamily="49" charset="-122"/>
              </a:rPr>
              <a:t>可以实时查看到关注的馆采购信息，</a:t>
            </a:r>
            <a:endParaRPr lang="en-US" altLang="zh-CN" sz="1600" dirty="0">
              <a:solidFill>
                <a:schemeClr val="tx1">
                  <a:lumMod val="95000"/>
                  <a:lumOff val="5000"/>
                </a:schemeClr>
              </a:solidFill>
              <a:latin typeface="幼圆" panose="02010509060101010101" pitchFamily="49" charset="-122"/>
              <a:ea typeface="幼圆" panose="02010509060101010101" pitchFamily="49" charset="-122"/>
            </a:endParaRPr>
          </a:p>
          <a:p>
            <a:pPr>
              <a:lnSpc>
                <a:spcPct val="110000"/>
              </a:lnSpc>
            </a:pPr>
            <a:r>
              <a:rPr lang="zh-CN" altLang="en-US" sz="1600" dirty="0">
                <a:solidFill>
                  <a:schemeClr val="tx1">
                    <a:lumMod val="95000"/>
                    <a:lumOff val="5000"/>
                  </a:schemeClr>
                </a:solidFill>
                <a:latin typeface="幼圆" panose="02010509060101010101" pitchFamily="49" charset="-122"/>
                <a:ea typeface="幼圆" panose="02010509060101010101" pitchFamily="49" charset="-122"/>
              </a:rPr>
              <a:t>系统提供两个馆之间的基于馆藏共享</a:t>
            </a:r>
            <a:r>
              <a:rPr lang="en-US" altLang="zh-CN" sz="1600" dirty="0">
                <a:solidFill>
                  <a:schemeClr val="tx1">
                    <a:lumMod val="95000"/>
                    <a:lumOff val="5000"/>
                  </a:schemeClr>
                </a:solidFill>
                <a:latin typeface="幼圆" panose="02010509060101010101" pitchFamily="49" charset="-122"/>
                <a:ea typeface="幼圆" panose="02010509060101010101" pitchFamily="49" charset="-122"/>
              </a:rPr>
              <a:t>/</a:t>
            </a:r>
            <a:r>
              <a:rPr lang="zh-CN" altLang="en-US" sz="1600" dirty="0">
                <a:solidFill>
                  <a:schemeClr val="tx1">
                    <a:lumMod val="95000"/>
                    <a:lumOff val="5000"/>
                  </a:schemeClr>
                </a:solidFill>
                <a:latin typeface="幼圆" panose="02010509060101010101" pitchFamily="49" charset="-122"/>
                <a:ea typeface="幼圆" panose="02010509060101010101" pitchFamily="49" charset="-122"/>
              </a:rPr>
              <a:t>订单共享</a:t>
            </a:r>
            <a:r>
              <a:rPr lang="en-US" altLang="zh-CN" sz="1600" dirty="0">
                <a:solidFill>
                  <a:schemeClr val="tx1">
                    <a:lumMod val="95000"/>
                    <a:lumOff val="5000"/>
                  </a:schemeClr>
                </a:solidFill>
                <a:latin typeface="幼圆" panose="02010509060101010101" pitchFamily="49" charset="-122"/>
                <a:ea typeface="幼圆" panose="02010509060101010101" pitchFamily="49" charset="-122"/>
              </a:rPr>
              <a:t>/</a:t>
            </a:r>
            <a:r>
              <a:rPr lang="zh-CN" altLang="en-US" sz="1600" dirty="0">
                <a:solidFill>
                  <a:schemeClr val="tx1">
                    <a:lumMod val="95000"/>
                    <a:lumOff val="5000"/>
                  </a:schemeClr>
                </a:solidFill>
                <a:latin typeface="幼圆" panose="02010509060101010101" pitchFamily="49" charset="-122"/>
                <a:ea typeface="幼圆" panose="02010509060101010101" pitchFamily="49" charset="-122"/>
              </a:rPr>
              <a:t>统计共享等多种共享模式</a:t>
            </a:r>
            <a:endParaRPr lang="en-US" altLang="zh-CN" sz="1600" dirty="0">
              <a:solidFill>
                <a:schemeClr val="tx1">
                  <a:lumMod val="95000"/>
                  <a:lumOff val="5000"/>
                </a:schemeClr>
              </a:solidFill>
              <a:latin typeface="幼圆" panose="02010509060101010101" pitchFamily="49" charset="-122"/>
              <a:ea typeface="幼圆" panose="02010509060101010101" pitchFamily="49" charset="-122"/>
            </a:endParaRPr>
          </a:p>
        </p:txBody>
      </p:sp>
      <p:sp>
        <p:nvSpPr>
          <p:cNvPr id="64" name="Text Box 27"/>
          <p:cNvSpPr txBox="1">
            <a:spLocks noChangeArrowheads="1"/>
          </p:cNvSpPr>
          <p:nvPr/>
        </p:nvSpPr>
        <p:spPr bwMode="gray">
          <a:xfrm>
            <a:off x="6825225" y="4486327"/>
            <a:ext cx="44975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ts val="600"/>
              </a:spcBef>
            </a:pPr>
            <a:r>
              <a:rPr lang="zh-CN" altLang="en-US" sz="1600" dirty="0" smtClean="0">
                <a:latin typeface="幼圆" panose="02010509060101010101" pitchFamily="49" charset="-122"/>
                <a:ea typeface="幼圆" panose="02010509060101010101" pitchFamily="49" charset="-122"/>
              </a:rPr>
              <a:t>提供</a:t>
            </a:r>
            <a:r>
              <a:rPr lang="zh-CN" altLang="en-US" sz="1600" dirty="0">
                <a:latin typeface="幼圆" panose="02010509060101010101" pitchFamily="49" charset="-122"/>
                <a:ea typeface="幼圆" panose="02010509060101010101" pitchFamily="49" charset="-122"/>
              </a:rPr>
              <a:t>与本地系统数据查重，检索，订单导入</a:t>
            </a:r>
            <a:r>
              <a:rPr lang="en-US" altLang="zh-CN" sz="1600" dirty="0">
                <a:latin typeface="幼圆" panose="02010509060101010101" pitchFamily="49" charset="-122"/>
                <a:ea typeface="幼圆" panose="02010509060101010101" pitchFamily="49" charset="-122"/>
              </a:rPr>
              <a:t>/</a:t>
            </a:r>
            <a:r>
              <a:rPr lang="zh-CN" altLang="en-US" sz="1600" dirty="0">
                <a:latin typeface="幼圆" panose="02010509060101010101" pitchFamily="49" charset="-122"/>
                <a:ea typeface="幼圆" panose="02010509060101010101" pitchFamily="49" charset="-122"/>
              </a:rPr>
              <a:t>借阅</a:t>
            </a:r>
            <a:r>
              <a:rPr lang="zh-CN" altLang="en-US" sz="1600" dirty="0" smtClean="0">
                <a:latin typeface="幼圆" panose="02010509060101010101" pitchFamily="49" charset="-122"/>
                <a:ea typeface="幼圆" panose="02010509060101010101" pitchFamily="49" charset="-122"/>
              </a:rPr>
              <a:t>信息</a:t>
            </a:r>
            <a:r>
              <a:rPr lang="zh-CN" altLang="en-US" sz="1600" dirty="0">
                <a:latin typeface="幼圆" panose="02010509060101010101" pitchFamily="49" charset="-122"/>
                <a:ea typeface="幼圆" panose="02010509060101010101" pitchFamily="49" charset="-122"/>
              </a:rPr>
              <a:t>查看等多种接口</a:t>
            </a:r>
            <a:endParaRPr lang="en-US" altLang="zh-CN" sz="1600" dirty="0">
              <a:latin typeface="幼圆" panose="02010509060101010101" pitchFamily="49" charset="-122"/>
              <a:ea typeface="幼圆" panose="02010509060101010101" pitchFamily="49" charset="-122"/>
            </a:endParaRPr>
          </a:p>
        </p:txBody>
      </p:sp>
      <p:grpSp>
        <p:nvGrpSpPr>
          <p:cNvPr id="65" name="Group 35"/>
          <p:cNvGrpSpPr>
            <a:grpSpLocks/>
          </p:cNvGrpSpPr>
          <p:nvPr/>
        </p:nvGrpSpPr>
        <p:grpSpPr bwMode="auto">
          <a:xfrm>
            <a:off x="5356949" y="3019424"/>
            <a:ext cx="1258324" cy="1276403"/>
            <a:chOff x="2350" y="2010"/>
            <a:chExt cx="1060" cy="1060"/>
          </a:xfrm>
        </p:grpSpPr>
        <p:sp>
          <p:nvSpPr>
            <p:cNvPr id="66" name="Oval 29"/>
            <p:cNvSpPr>
              <a:spLocks noChangeArrowheads="1"/>
            </p:cNvSpPr>
            <p:nvPr/>
          </p:nvSpPr>
          <p:spPr bwMode="gray">
            <a:xfrm>
              <a:off x="2350" y="2010"/>
              <a:ext cx="1060" cy="1060"/>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zh-CN" altLang="en-US">
                <a:latin typeface="+mn-ea"/>
              </a:endParaRPr>
            </a:p>
          </p:txBody>
        </p:sp>
        <p:grpSp>
          <p:nvGrpSpPr>
            <p:cNvPr id="67" name="Group 30"/>
            <p:cNvGrpSpPr>
              <a:grpSpLocks/>
            </p:cNvGrpSpPr>
            <p:nvPr/>
          </p:nvGrpSpPr>
          <p:grpSpPr bwMode="auto">
            <a:xfrm rot="-2288454">
              <a:off x="2439" y="2081"/>
              <a:ext cx="887" cy="907"/>
              <a:chOff x="887" y="2040"/>
              <a:chExt cx="433" cy="422"/>
            </a:xfrm>
          </p:grpSpPr>
          <p:pic>
            <p:nvPicPr>
              <p:cNvPr id="69" name="Picture 31" descr="circu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32"/>
              <p:cNvSpPr>
                <a:spLocks noChangeArrowheads="1"/>
              </p:cNvSpPr>
              <p:nvPr/>
            </p:nvSpPr>
            <p:spPr bwMode="gray">
              <a:xfrm>
                <a:off x="887" y="2040"/>
                <a:ext cx="433" cy="422"/>
              </a:xfrm>
              <a:prstGeom prst="ellipse">
                <a:avLst/>
              </a:prstGeom>
              <a:solidFill>
                <a:srgbClr val="FF6600">
                  <a:alpha val="74901"/>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ea"/>
                  <a:ea typeface="+mn-ea"/>
                </a:endParaRPr>
              </a:p>
            </p:txBody>
          </p:sp>
          <p:pic>
            <p:nvPicPr>
              <p:cNvPr id="71" name="Picture 33"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34"/>
            <p:cNvPicPr>
              <a:picLocks noChangeAspect="1" noChangeArrowheads="1"/>
            </p:cNvPicPr>
            <p:nvPr/>
          </p:nvPicPr>
          <p:blipFill>
            <a:blip r:embed="rId4">
              <a:extLst>
                <a:ext uri="{28A0092B-C50C-407E-A947-70E740481C1C}">
                  <a14:useLocalDpi xmlns:a14="http://schemas.microsoft.com/office/drawing/2010/main" val="0"/>
                </a:ext>
              </a:extLst>
            </a:blip>
            <a:srcRect l="12015" t="9302" r="12404" b="12598"/>
            <a:stretch>
              <a:fillRect/>
            </a:stretch>
          </p:blipFill>
          <p:spPr bwMode="gray">
            <a:xfrm>
              <a:off x="2428" y="2053"/>
              <a:ext cx="915"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Text Box 37"/>
          <p:cNvSpPr txBox="1">
            <a:spLocks noChangeArrowheads="1"/>
          </p:cNvSpPr>
          <p:nvPr/>
        </p:nvSpPr>
        <p:spPr bwMode="gray">
          <a:xfrm>
            <a:off x="5385364" y="3322689"/>
            <a:ext cx="12192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altLang="zh-CN" sz="3200" b="1" dirty="0" smtClean="0">
                <a:solidFill>
                  <a:srgbClr val="C00000"/>
                </a:solidFill>
              </a:rPr>
              <a:t>V1.0</a:t>
            </a:r>
            <a:endParaRPr lang="en-US" altLang="zh-CN" sz="3200" b="1" dirty="0">
              <a:solidFill>
                <a:srgbClr val="C00000"/>
              </a:solidFill>
            </a:endParaRPr>
          </a:p>
        </p:txBody>
      </p:sp>
    </p:spTree>
    <p:extLst>
      <p:ext uri="{BB962C8B-B14F-4D97-AF65-F5344CB8AC3E}">
        <p14:creationId xmlns:p14="http://schemas.microsoft.com/office/powerpoint/2010/main" val="4287779985"/>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Oval 65"/>
          <p:cNvSpPr>
            <a:spLocks noChangeArrowheads="1"/>
          </p:cNvSpPr>
          <p:nvPr/>
        </p:nvSpPr>
        <p:spPr bwMode="auto">
          <a:xfrm rot="10800000" flipV="1">
            <a:off x="1395025" y="3915188"/>
            <a:ext cx="1440000" cy="252000"/>
          </a:xfrm>
          <a:prstGeom prst="ellipse">
            <a:avLst/>
          </a:prstGeom>
          <a:gradFill rotWithShape="1">
            <a:gsLst>
              <a:gs pos="0">
                <a:srgbClr val="7F7F7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sym typeface="Arial" pitchFamily="34" charset="0"/>
            </a:endParaRPr>
          </a:p>
        </p:txBody>
      </p:sp>
      <p:sp>
        <p:nvSpPr>
          <p:cNvPr id="275459" name="Oval 65"/>
          <p:cNvSpPr>
            <a:spLocks noChangeArrowheads="1"/>
          </p:cNvSpPr>
          <p:nvPr/>
        </p:nvSpPr>
        <p:spPr bwMode="auto">
          <a:xfrm rot="10800000" flipV="1">
            <a:off x="5200568" y="3250390"/>
            <a:ext cx="1440000" cy="252000"/>
          </a:xfrm>
          <a:prstGeom prst="ellipse">
            <a:avLst/>
          </a:prstGeom>
          <a:gradFill rotWithShape="1">
            <a:gsLst>
              <a:gs pos="0">
                <a:srgbClr val="7F7F7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sym typeface="Arial" pitchFamily="34" charset="0"/>
            </a:endParaRPr>
          </a:p>
        </p:txBody>
      </p:sp>
      <p:sp>
        <p:nvSpPr>
          <p:cNvPr id="275460" name="Oval 65"/>
          <p:cNvSpPr>
            <a:spLocks noChangeArrowheads="1"/>
          </p:cNvSpPr>
          <p:nvPr/>
        </p:nvSpPr>
        <p:spPr bwMode="auto">
          <a:xfrm rot="10800000" flipV="1">
            <a:off x="3314117" y="3573990"/>
            <a:ext cx="1440000" cy="252000"/>
          </a:xfrm>
          <a:prstGeom prst="ellipse">
            <a:avLst/>
          </a:prstGeom>
          <a:gradFill rotWithShape="1">
            <a:gsLst>
              <a:gs pos="0">
                <a:srgbClr val="7F7F7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sym typeface="Arial" pitchFamily="34" charset="0"/>
            </a:endParaRPr>
          </a:p>
        </p:txBody>
      </p:sp>
      <p:sp>
        <p:nvSpPr>
          <p:cNvPr id="275461" name="Oval 65"/>
          <p:cNvSpPr>
            <a:spLocks noChangeArrowheads="1"/>
          </p:cNvSpPr>
          <p:nvPr/>
        </p:nvSpPr>
        <p:spPr bwMode="auto">
          <a:xfrm rot="10800000" flipV="1">
            <a:off x="9044241" y="2412169"/>
            <a:ext cx="1440000" cy="252000"/>
          </a:xfrm>
          <a:prstGeom prst="ellipse">
            <a:avLst/>
          </a:prstGeom>
          <a:gradFill rotWithShape="1">
            <a:gsLst>
              <a:gs pos="0">
                <a:srgbClr val="7F7F7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sym typeface="Arial" pitchFamily="34" charset="0"/>
            </a:endParaRPr>
          </a:p>
        </p:txBody>
      </p:sp>
      <p:sp>
        <p:nvSpPr>
          <p:cNvPr id="275462" name="Oval 65"/>
          <p:cNvSpPr>
            <a:spLocks noChangeArrowheads="1"/>
          </p:cNvSpPr>
          <p:nvPr/>
        </p:nvSpPr>
        <p:spPr bwMode="auto">
          <a:xfrm rot="10800000" flipV="1">
            <a:off x="7039366" y="2869891"/>
            <a:ext cx="1440000" cy="252000"/>
          </a:xfrm>
          <a:prstGeom prst="ellipse">
            <a:avLst/>
          </a:prstGeom>
          <a:gradFill rotWithShape="1">
            <a:gsLst>
              <a:gs pos="0">
                <a:srgbClr val="7F7F7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sym typeface="Arial" pitchFamily="34" charset="0"/>
            </a:endParaRPr>
          </a:p>
        </p:txBody>
      </p:sp>
      <p:pic>
        <p:nvPicPr>
          <p:cNvPr id="275463" name="图片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9141" y="1324819"/>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4" name="图片 2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167" y="2486640"/>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5" name="图片 2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075" y="2844300"/>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6" name="图片 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18" y="1785688"/>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7" name="图片 2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9618" y="2163040"/>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3"/>
          <p:cNvSpPr txBox="1">
            <a:spLocks noChangeArrowheads="1"/>
          </p:cNvSpPr>
          <p:nvPr/>
        </p:nvSpPr>
        <p:spPr bwMode="auto">
          <a:xfrm>
            <a:off x="1771009" y="3323272"/>
            <a:ext cx="955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子订单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 Box 24"/>
          <p:cNvSpPr txBox="1">
            <a:spLocks noChangeArrowheads="1"/>
          </p:cNvSpPr>
          <p:nvPr/>
        </p:nvSpPr>
        <p:spPr bwMode="auto">
          <a:xfrm>
            <a:off x="3807861" y="2933622"/>
            <a:ext cx="88016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审核</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 Box 25"/>
          <p:cNvSpPr txBox="1">
            <a:spLocks noChangeArrowheads="1"/>
          </p:cNvSpPr>
          <p:nvPr/>
        </p:nvSpPr>
        <p:spPr bwMode="auto">
          <a:xfrm>
            <a:off x="5684893" y="2539593"/>
            <a:ext cx="955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本期征订总订单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 Box 26"/>
          <p:cNvSpPr txBox="1">
            <a:spLocks noChangeArrowheads="1"/>
          </p:cNvSpPr>
          <p:nvPr/>
        </p:nvSpPr>
        <p:spPr bwMode="black">
          <a:xfrm>
            <a:off x="1269680" y="4311791"/>
            <a:ext cx="1690687" cy="152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buClr>
                <a:srgbClr val="1C1C1C"/>
              </a:buClr>
              <a:buFont typeface="Arial" panose="020B0604020202020204" pitchFamily="34" charset="0"/>
              <a:buChar char="•"/>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不同的采访员提交个人选书子订单</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buClr>
                <a:srgbClr val="1C1C1C"/>
              </a:buClr>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如：采访员订单</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1</a:t>
            </a:r>
          </a:p>
          <a:p>
            <a:pPr eaLnBrk="1" hangingPunct="1">
              <a:buClr>
                <a:srgbClr val="1C1C1C"/>
              </a:buCl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采访员订单</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2</a:t>
            </a:r>
          </a:p>
          <a:p>
            <a:pPr eaLnBrk="1" hangingPunct="1">
              <a:buClr>
                <a:srgbClr val="1C1C1C"/>
              </a:buCl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ct val="60000"/>
              </a:lnSpc>
              <a:buClr>
                <a:srgbClr val="1C1C1C"/>
              </a:buClr>
            </a:pP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 Box 27"/>
          <p:cNvSpPr txBox="1">
            <a:spLocks noChangeArrowheads="1"/>
          </p:cNvSpPr>
          <p:nvPr/>
        </p:nvSpPr>
        <p:spPr bwMode="black">
          <a:xfrm>
            <a:off x="3453955" y="3957683"/>
            <a:ext cx="1433512" cy="140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spcBef>
                <a:spcPct val="50000"/>
              </a:spcBef>
              <a:buClr>
                <a:srgbClr val="1C1C1C"/>
              </a:buClr>
              <a:buFont typeface="Arial" panose="020B0604020202020204" pitchFamily="34" charset="0"/>
              <a:buChar cha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审核员</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查看</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修改</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新增</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删除</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订购书目</a:t>
            </a:r>
          </a:p>
          <a:p>
            <a:pPr eaLnBrk="1" hangingPunct="1">
              <a:lnSpc>
                <a:spcPct val="60000"/>
              </a:lnSpc>
              <a:spcBef>
                <a:spcPct val="50000"/>
              </a:spcBef>
              <a:buClr>
                <a:srgbClr val="1C1C1C"/>
              </a:buClr>
              <a:buFontTx/>
              <a:buChar char="•"/>
            </a:pP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 Box 28"/>
          <p:cNvSpPr txBox="1">
            <a:spLocks noChangeArrowheads="1"/>
          </p:cNvSpPr>
          <p:nvPr/>
        </p:nvSpPr>
        <p:spPr bwMode="black">
          <a:xfrm>
            <a:off x="5295726" y="3746640"/>
            <a:ext cx="1524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C1C1C"/>
              </a:buClr>
              <a:buFontTx/>
              <a:buChar char="•"/>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查看总订单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 Box 70"/>
          <p:cNvSpPr txBox="1">
            <a:spLocks noChangeArrowheads="1"/>
          </p:cNvSpPr>
          <p:nvPr/>
        </p:nvSpPr>
        <p:spPr bwMode="auto">
          <a:xfrm>
            <a:off x="7514819" y="2239994"/>
            <a:ext cx="955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馆配订单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Text Box 71"/>
          <p:cNvSpPr txBox="1">
            <a:spLocks noChangeArrowheads="1"/>
          </p:cNvSpPr>
          <p:nvPr/>
        </p:nvSpPr>
        <p:spPr bwMode="black">
          <a:xfrm>
            <a:off x="7202049" y="3143103"/>
            <a:ext cx="1762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buClr>
                <a:srgbClr val="1C1C1C"/>
              </a:buClr>
              <a:buFont typeface="Arial" panose="020B0604020202020204" pitchFamily="34" charset="0"/>
              <a:buChar char="•"/>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系统自动拆分为馆配订单</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buClr>
                <a:srgbClr val="1C1C1C"/>
              </a:buClr>
            </a:pP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馆配</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订单</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buClr>
                <a:srgbClr val="1C1C1C"/>
              </a:buClr>
            </a:pP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馆</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配</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buClr>
                <a:srgbClr val="1C1C1C"/>
              </a:buClr>
            </a:pP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馆</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配</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buClr>
                <a:srgbClr val="1C1C1C"/>
              </a:buClr>
            </a:pP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馆</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配</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AutoShape 3"/>
          <p:cNvSpPr>
            <a:spLocks noChangeArrowheads="1"/>
          </p:cNvSpPr>
          <p:nvPr/>
        </p:nvSpPr>
        <p:spPr bwMode="ltGray">
          <a:xfrm>
            <a:off x="6738747" y="4969580"/>
            <a:ext cx="3836159" cy="604745"/>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r>
              <a:rPr lang="zh-CN" altLang="en-US" sz="1400" b="1" dirty="0" smtClean="0">
                <a:solidFill>
                  <a:schemeClr val="bg1"/>
                </a:solidFill>
                <a:latin typeface="微软雅黑" panose="020B0503020204020204" pitchFamily="34" charset="-122"/>
                <a:ea typeface="微软雅黑" panose="020B0503020204020204" pitchFamily="34" charset="-122"/>
              </a:rPr>
              <a:t>按照馆配轮流、到货时间等方式计算馆配订单</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8" name="下箭头 27"/>
          <p:cNvSpPr/>
          <p:nvPr/>
        </p:nvSpPr>
        <p:spPr>
          <a:xfrm>
            <a:off x="9828692" y="4104300"/>
            <a:ext cx="268941" cy="8652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9" name="Text Box 25"/>
          <p:cNvSpPr txBox="1">
            <a:spLocks noChangeArrowheads="1"/>
          </p:cNvSpPr>
          <p:nvPr/>
        </p:nvSpPr>
        <p:spPr bwMode="auto">
          <a:xfrm>
            <a:off x="9522479" y="1772593"/>
            <a:ext cx="955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发送订单</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 Box 28"/>
          <p:cNvSpPr txBox="1">
            <a:spLocks noChangeArrowheads="1"/>
          </p:cNvSpPr>
          <p:nvPr/>
        </p:nvSpPr>
        <p:spPr bwMode="black">
          <a:xfrm>
            <a:off x="9161650" y="2803180"/>
            <a:ext cx="1592074"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rgbClr val="1C1C1C"/>
              </a:buClr>
              <a:buFontTx/>
              <a:buChar char="•"/>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查看订单给馆配</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ct val="60000"/>
              </a:lnSpc>
              <a:spcBef>
                <a:spcPct val="50000"/>
              </a:spcBef>
              <a:buClr>
                <a:srgbClr val="1C1C1C"/>
              </a:buCl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Mail</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方式</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ct val="60000"/>
              </a:lnSpc>
              <a:spcBef>
                <a:spcPct val="50000"/>
              </a:spcBef>
              <a:buClr>
                <a:srgbClr val="1C1C1C"/>
              </a:buCl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下载到本地</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ct val="60000"/>
              </a:lnSpc>
              <a:spcBef>
                <a:spcPct val="50000"/>
              </a:spcBef>
              <a:buClr>
                <a:srgbClr val="1C1C1C"/>
              </a:buClr>
            </a:pP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接口获取</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eaLnBrk="1" hangingPunct="1">
              <a:lnSpc>
                <a:spcPct val="60000"/>
              </a:lnSpc>
              <a:spcBef>
                <a:spcPct val="50000"/>
              </a:spcBef>
              <a:buClr>
                <a:srgbClr val="1C1C1C"/>
              </a:buCl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p>
        </p:txBody>
      </p:sp>
      <p:sp>
        <p:nvSpPr>
          <p:cNvPr id="31" name="Freeform 25"/>
          <p:cNvSpPr>
            <a:spLocks/>
          </p:cNvSpPr>
          <p:nvPr/>
        </p:nvSpPr>
        <p:spPr bwMode="gray">
          <a:xfrm rot="1470091">
            <a:off x="2724291" y="1278912"/>
            <a:ext cx="2147279" cy="2034954"/>
          </a:xfrm>
          <a:custGeom>
            <a:avLst/>
            <a:gdLst>
              <a:gd name="T0" fmla="*/ 3 w 1824"/>
              <a:gd name="T1" fmla="*/ 670 h 2648"/>
              <a:gd name="T2" fmla="*/ 15 w 1824"/>
              <a:gd name="T3" fmla="*/ 576 h 2648"/>
              <a:gd name="T4" fmla="*/ 32 w 1824"/>
              <a:gd name="T5" fmla="*/ 491 h 2648"/>
              <a:gd name="T6" fmla="*/ 55 w 1824"/>
              <a:gd name="T7" fmla="*/ 414 h 2648"/>
              <a:gd name="T8" fmla="*/ 81 w 1824"/>
              <a:gd name="T9" fmla="*/ 345 h 2648"/>
              <a:gd name="T10" fmla="*/ 110 w 1824"/>
              <a:gd name="T11" fmla="*/ 284 h 2648"/>
              <a:gd name="T12" fmla="*/ 141 w 1824"/>
              <a:gd name="T13" fmla="*/ 230 h 2648"/>
              <a:gd name="T14" fmla="*/ 172 w 1824"/>
              <a:gd name="T15" fmla="*/ 183 h 2648"/>
              <a:gd name="T16" fmla="*/ 203 w 1824"/>
              <a:gd name="T17" fmla="*/ 143 h 2648"/>
              <a:gd name="T18" fmla="*/ 232 w 1824"/>
              <a:gd name="T19" fmla="*/ 111 h 2648"/>
              <a:gd name="T20" fmla="*/ 258 w 1824"/>
              <a:gd name="T21" fmla="*/ 84 h 2648"/>
              <a:gd name="T22" fmla="*/ 281 w 1824"/>
              <a:gd name="T23" fmla="*/ 64 h 2648"/>
              <a:gd name="T24" fmla="*/ 298 w 1824"/>
              <a:gd name="T25" fmla="*/ 50 h 2648"/>
              <a:gd name="T26" fmla="*/ 309 w 1824"/>
              <a:gd name="T27" fmla="*/ 42 h 2648"/>
              <a:gd name="T28" fmla="*/ 313 w 1824"/>
              <a:gd name="T29" fmla="*/ 39 h 2648"/>
              <a:gd name="T30" fmla="*/ 442 w 1824"/>
              <a:gd name="T31" fmla="*/ 15 h 2648"/>
              <a:gd name="T32" fmla="*/ 401 w 1824"/>
              <a:gd name="T33" fmla="*/ 89 h 2648"/>
              <a:gd name="T34" fmla="*/ 398 w 1824"/>
              <a:gd name="T35" fmla="*/ 90 h 2648"/>
              <a:gd name="T36" fmla="*/ 387 w 1824"/>
              <a:gd name="T37" fmla="*/ 94 h 2648"/>
              <a:gd name="T38" fmla="*/ 371 w 1824"/>
              <a:gd name="T39" fmla="*/ 100 h 2648"/>
              <a:gd name="T40" fmla="*/ 350 w 1824"/>
              <a:gd name="T41" fmla="*/ 111 h 2648"/>
              <a:gd name="T42" fmla="*/ 325 w 1824"/>
              <a:gd name="T43" fmla="*/ 127 h 2648"/>
              <a:gd name="T44" fmla="*/ 296 w 1824"/>
              <a:gd name="T45" fmla="*/ 147 h 2648"/>
              <a:gd name="T46" fmla="*/ 264 w 1824"/>
              <a:gd name="T47" fmla="*/ 173 h 2648"/>
              <a:gd name="T48" fmla="*/ 231 w 1824"/>
              <a:gd name="T49" fmla="*/ 205 h 2648"/>
              <a:gd name="T50" fmla="*/ 197 w 1824"/>
              <a:gd name="T51" fmla="*/ 245 h 2648"/>
              <a:gd name="T52" fmla="*/ 162 w 1824"/>
              <a:gd name="T53" fmla="*/ 292 h 2648"/>
              <a:gd name="T54" fmla="*/ 128 w 1824"/>
              <a:gd name="T55" fmla="*/ 348 h 2648"/>
              <a:gd name="T56" fmla="*/ 95 w 1824"/>
              <a:gd name="T57" fmla="*/ 413 h 2648"/>
              <a:gd name="T58" fmla="*/ 63 w 1824"/>
              <a:gd name="T59" fmla="*/ 487 h 2648"/>
              <a:gd name="T60" fmla="*/ 36 w 1824"/>
              <a:gd name="T61" fmla="*/ 572 h 2648"/>
              <a:gd name="T62" fmla="*/ 11 w 1824"/>
              <a:gd name="T63" fmla="*/ 667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4"/>
              <a:gd name="T97" fmla="*/ 0 h 2648"/>
              <a:gd name="T98" fmla="*/ 1824 w 1824"/>
              <a:gd name="T99" fmla="*/ 2648 h 2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ln/>
          <a:extLst/>
        </p:spPr>
        <p:style>
          <a:lnRef idx="2">
            <a:schemeClr val="accent2">
              <a:shade val="50000"/>
            </a:schemeClr>
          </a:lnRef>
          <a:fillRef idx="1">
            <a:schemeClr val="accent2"/>
          </a:fillRef>
          <a:effectRef idx="0">
            <a:schemeClr val="accent2"/>
          </a:effectRef>
          <a:fontRef idx="minor">
            <a:schemeClr val="lt1"/>
          </a:fontRef>
        </p:style>
        <p:txBody>
          <a:bodyPr/>
          <a:lstStyle/>
          <a:p>
            <a:endParaRPr lang="zh-CN" altLang="en-US" b="1">
              <a:latin typeface="微软雅黑" panose="020B0503020204020204" pitchFamily="34" charset="-122"/>
              <a:ea typeface="微软雅黑" panose="020B0503020204020204" pitchFamily="34" charset="-122"/>
            </a:endParaRPr>
          </a:p>
        </p:txBody>
      </p:sp>
      <p:sp>
        <p:nvSpPr>
          <p:cNvPr id="32" name="标题 1"/>
          <p:cNvSpPr txBox="1">
            <a:spLocks/>
          </p:cNvSpPr>
          <p:nvPr/>
        </p:nvSpPr>
        <p:spPr>
          <a:xfrm>
            <a:off x="2567641" y="353381"/>
            <a:ext cx="7500284" cy="646331"/>
          </a:xfrm>
          <a:prstGeom prst="rect">
            <a:avLst/>
          </a:prstGeom>
        </p:spPr>
        <p:txBody>
          <a:bodyPr wrap="square">
            <a:spAutoFit/>
          </a:bodyPr>
          <a:lstStyle>
            <a:defPPr>
              <a:defRPr lang="en-US"/>
            </a:defPPr>
            <a:lvl1pPr>
              <a:defRPr sz="2400" b="1">
                <a:solidFill>
                  <a:srgbClr val="2A687E"/>
                </a:solidFill>
                <a:latin typeface="微软雅黑" pitchFamily="34" charset="-122"/>
                <a:ea typeface="微软雅黑" pitchFamily="34" charset="-122"/>
              </a:defRPr>
            </a:lvl1pPr>
          </a:lstStyle>
          <a:p>
            <a:pPr algn="ctr"/>
            <a:r>
              <a:rPr lang="zh-CN" altLang="en-US" sz="3600" dirty="0">
                <a:latin typeface="楷体" panose="02010609060101010101" pitchFamily="49" charset="-122"/>
                <a:ea typeface="楷体" panose="02010609060101010101" pitchFamily="49" charset="-122"/>
                <a:cs typeface="经典繁印篆" panose="02010609000101010101" pitchFamily="49" charset="-122"/>
              </a:rPr>
              <a:t>成员</a:t>
            </a:r>
            <a:r>
              <a:rPr lang="zh-CN" altLang="en-US" sz="3600" dirty="0" smtClean="0">
                <a:latin typeface="楷体" panose="02010609060101010101" pitchFamily="49" charset="-122"/>
                <a:ea typeface="楷体" panose="02010609060101010101" pitchFamily="49" charset="-122"/>
                <a:cs typeface="经典繁印篆" panose="02010609000101010101" pitchFamily="49" charset="-122"/>
              </a:rPr>
              <a:t>馆订单生成流程</a:t>
            </a:r>
            <a:endParaRPr lang="zh-CN" altLang="en-US" sz="3600" dirty="0">
              <a:latin typeface="楷体" panose="02010609060101010101" pitchFamily="49" charset="-122"/>
              <a:ea typeface="楷体" panose="02010609060101010101" pitchFamily="49" charset="-122"/>
              <a:cs typeface="经典繁印篆" panose="02010609000101010101" pitchFamily="49" charset="-122"/>
            </a:endParaRPr>
          </a:p>
        </p:txBody>
      </p:sp>
    </p:spTree>
    <p:extLst>
      <p:ext uri="{BB962C8B-B14F-4D97-AF65-F5344CB8AC3E}">
        <p14:creationId xmlns:p14="http://schemas.microsoft.com/office/powerpoint/2010/main" val="1773744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p:cNvPicPr>
            <a:picLocks noChangeAspect="1"/>
          </p:cNvPicPr>
          <p:nvPr/>
        </p:nvPicPr>
        <p:blipFill>
          <a:blip r:embed="rId2"/>
          <a:stretch>
            <a:fillRect/>
          </a:stretch>
        </p:blipFill>
        <p:spPr>
          <a:xfrm>
            <a:off x="0" y="1156523"/>
            <a:ext cx="12167394" cy="5596701"/>
          </a:xfrm>
          <a:prstGeom prst="rect">
            <a:avLst/>
          </a:prstGeom>
        </p:spPr>
      </p:pic>
      <p:sp>
        <p:nvSpPr>
          <p:cNvPr id="7" name="标题 1"/>
          <p:cNvSpPr txBox="1">
            <a:spLocks/>
          </p:cNvSpPr>
          <p:nvPr/>
        </p:nvSpPr>
        <p:spPr>
          <a:xfrm>
            <a:off x="2860928" y="160325"/>
            <a:ext cx="7140322" cy="1109478"/>
          </a:xfrm>
          <a:prstGeom prst="rect">
            <a:avLst/>
          </a:prstGeom>
        </p:spPr>
        <p:txBody>
          <a:bodyPr vert="horz" lIns="94860" tIns="47430" rIns="94860" bIns="47430" rtlCol="0" anchor="ctr">
            <a:normAutofit/>
          </a:bodyPr>
          <a:lstStyle>
            <a:lvl1pPr algn="ctr" defTabSz="948599" rtl="0" eaLnBrk="1" latinLnBrk="0" hangingPunct="1">
              <a:spcBef>
                <a:spcPct val="0"/>
              </a:spcBef>
              <a:buNone/>
              <a:defRPr sz="4600" b="1" kern="1200">
                <a:solidFill>
                  <a:srgbClr val="126174"/>
                </a:solidFill>
                <a:latin typeface="楷体" panose="02010609060101010101" pitchFamily="49" charset="-122"/>
                <a:ea typeface="楷体" panose="02010609060101010101" pitchFamily="49" charset="-122"/>
                <a:cs typeface="+mj-cs"/>
              </a:defRPr>
            </a:lvl1pPr>
          </a:lstStyle>
          <a:p>
            <a:r>
              <a:rPr lang="zh-CN" altLang="en-US" sz="3600" dirty="0" smtClean="0">
                <a:latin typeface="Cambria" panose="02040503050406030204" pitchFamily="18" charset="0"/>
              </a:rPr>
              <a:t>采编一体化系统</a:t>
            </a:r>
            <a:r>
              <a:rPr lang="en-US" altLang="zh-CN" sz="3600" dirty="0" smtClean="0">
                <a:latin typeface="Cambria" panose="02040503050406030204" pitchFamily="18" charset="0"/>
              </a:rPr>
              <a:t>V1.0</a:t>
            </a:r>
            <a:endParaRPr lang="zh-CN" altLang="en-US" sz="3600" dirty="0">
              <a:latin typeface="Cambria" panose="02040503050406030204" pitchFamily="18" charset="0"/>
            </a:endParaRPr>
          </a:p>
        </p:txBody>
      </p:sp>
    </p:spTree>
    <p:extLst>
      <p:ext uri="{BB962C8B-B14F-4D97-AF65-F5344CB8AC3E}">
        <p14:creationId xmlns:p14="http://schemas.microsoft.com/office/powerpoint/2010/main" val="275376259"/>
      </p:ext>
    </p:extLst>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39636" y="342900"/>
            <a:ext cx="7577906" cy="783662"/>
          </a:xfrm>
        </p:spPr>
        <p:txBody>
          <a:bodyPr>
            <a:normAutofit/>
          </a:bodyPr>
          <a:lstStyle/>
          <a:p>
            <a:r>
              <a:rPr lang="zh-CN" altLang="en-US" sz="3200" dirty="0">
                <a:latin typeface="Cambria" panose="02040503050406030204" pitchFamily="18" charset="0"/>
              </a:rPr>
              <a:t>采编一体化系统</a:t>
            </a:r>
            <a:r>
              <a:rPr lang="en-US" altLang="zh-CN" sz="3200" dirty="0">
                <a:latin typeface="Cambria" panose="02040503050406030204" pitchFamily="18" charset="0"/>
              </a:rPr>
              <a:t>V1.0</a:t>
            </a:r>
            <a:endParaRPr lang="zh-CN" altLang="en-US" sz="3200" dirty="0">
              <a:latin typeface="Cambria" panose="02040503050406030204" pitchFamily="18" charset="0"/>
            </a:endParaRPr>
          </a:p>
        </p:txBody>
      </p:sp>
      <p:pic>
        <p:nvPicPr>
          <p:cNvPr id="3" name="图片 2"/>
          <p:cNvPicPr>
            <a:picLocks noChangeAspect="1"/>
          </p:cNvPicPr>
          <p:nvPr/>
        </p:nvPicPr>
        <p:blipFill>
          <a:blip r:embed="rId2"/>
          <a:stretch>
            <a:fillRect/>
          </a:stretch>
        </p:blipFill>
        <p:spPr>
          <a:xfrm>
            <a:off x="0" y="1292480"/>
            <a:ext cx="12141628" cy="4965445"/>
          </a:xfrm>
          <a:prstGeom prst="rect">
            <a:avLst/>
          </a:prstGeom>
        </p:spPr>
      </p:pic>
    </p:spTree>
    <p:extLst>
      <p:ext uri="{BB962C8B-B14F-4D97-AF65-F5344CB8AC3E}">
        <p14:creationId xmlns:p14="http://schemas.microsoft.com/office/powerpoint/2010/main" val="2810476952"/>
      </p:ext>
    </p:extLst>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9517" y="180771"/>
            <a:ext cx="7081684" cy="828880"/>
          </a:xfrm>
        </p:spPr>
        <p:txBody>
          <a:bodyPr>
            <a:normAutofit/>
          </a:bodyPr>
          <a:lstStyle/>
          <a:p>
            <a:r>
              <a:rPr lang="zh-CN" altLang="en-US" sz="3200" dirty="0">
                <a:latin typeface="Cambria" panose="02040503050406030204" pitchFamily="18" charset="0"/>
              </a:rPr>
              <a:t>采编一体化系统</a:t>
            </a:r>
            <a:r>
              <a:rPr lang="en-US" altLang="zh-CN" sz="3200" dirty="0">
                <a:latin typeface="Cambria" panose="02040503050406030204" pitchFamily="18" charset="0"/>
              </a:rPr>
              <a:t>V1.0</a:t>
            </a:r>
            <a:endParaRPr lang="zh-CN" altLang="en-US" sz="3200" b="1" dirty="0">
              <a:solidFill>
                <a:srgbClr val="0070C0"/>
              </a:solidFill>
              <a:latin typeface="等线" panose="02010600030101010101" pitchFamily="2" charset="-122"/>
              <a:ea typeface="等线" panose="02010600030101010101" pitchFamily="2" charset="-122"/>
            </a:endParaRPr>
          </a:p>
        </p:txBody>
      </p:sp>
      <p:pic>
        <p:nvPicPr>
          <p:cNvPr id="7" name="图片 6"/>
          <p:cNvPicPr>
            <a:picLocks noChangeAspect="1"/>
          </p:cNvPicPr>
          <p:nvPr/>
        </p:nvPicPr>
        <p:blipFill>
          <a:blip r:embed="rId3"/>
          <a:stretch>
            <a:fillRect/>
          </a:stretch>
        </p:blipFill>
        <p:spPr>
          <a:xfrm>
            <a:off x="-74310" y="1341059"/>
            <a:ext cx="12266310" cy="5259765"/>
          </a:xfrm>
          <a:prstGeom prst="rect">
            <a:avLst/>
          </a:prstGeom>
        </p:spPr>
      </p:pic>
    </p:spTree>
    <p:extLst>
      <p:ext uri="{BB962C8B-B14F-4D97-AF65-F5344CB8AC3E}">
        <p14:creationId xmlns:p14="http://schemas.microsoft.com/office/powerpoint/2010/main" val="2130972108"/>
      </p:ext>
    </p:extLst>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38374" y="93388"/>
            <a:ext cx="7353301" cy="1143000"/>
          </a:xfrm>
        </p:spPr>
        <p:txBody>
          <a:bodyPr/>
          <a:lstStyle/>
          <a:p>
            <a:r>
              <a:rPr lang="zh-CN" altLang="en-US" dirty="0" smtClean="0"/>
              <a:t>编目前置模块</a:t>
            </a:r>
            <a:endParaRPr lang="zh-CN" altLang="en-US" dirty="0"/>
          </a:p>
        </p:txBody>
      </p:sp>
      <p:sp>
        <p:nvSpPr>
          <p:cNvPr id="3" name="内容占位符 2"/>
          <p:cNvSpPr>
            <a:spLocks noGrp="1"/>
          </p:cNvSpPr>
          <p:nvPr>
            <p:ph idx="1"/>
          </p:nvPr>
        </p:nvSpPr>
        <p:spPr>
          <a:xfrm>
            <a:off x="1238252" y="1495427"/>
            <a:ext cx="9629774" cy="4525963"/>
          </a:xfrm>
        </p:spPr>
        <p:txBody>
          <a:bodyPr>
            <a:normAutofit/>
          </a:bodyPr>
          <a:lstStyle/>
          <a:p>
            <a:pPr marL="628650" indent="-628650">
              <a:spcBef>
                <a:spcPts val="1200"/>
              </a:spcBef>
            </a:pPr>
            <a:r>
              <a:rPr lang="zh-CN" altLang="en-US" sz="3200" dirty="0"/>
              <a:t>实现编目数据与采访同时完成，当成员馆采访完毕后，编目数据已完成</a:t>
            </a:r>
            <a:endParaRPr lang="en-US" altLang="zh-CN" sz="3200" dirty="0"/>
          </a:p>
          <a:p>
            <a:pPr marL="628650" indent="-628650">
              <a:spcBef>
                <a:spcPts val="1200"/>
              </a:spcBef>
            </a:pPr>
            <a:r>
              <a:rPr lang="en-US" altLang="zh-CN" sz="3200" dirty="0" smtClean="0"/>
              <a:t>CALIS</a:t>
            </a:r>
            <a:r>
              <a:rPr lang="zh-CN" altLang="en-US" sz="3200" dirty="0" smtClean="0"/>
              <a:t>新版编目客户端嵌入编目前置模块</a:t>
            </a:r>
            <a:endParaRPr lang="en-US" altLang="zh-CN" sz="3200" dirty="0" smtClean="0"/>
          </a:p>
          <a:p>
            <a:pPr>
              <a:spcBef>
                <a:spcPts val="1200"/>
              </a:spcBef>
            </a:pPr>
            <a:endParaRPr lang="zh-CN" altLang="en-US" sz="3200" dirty="0"/>
          </a:p>
        </p:txBody>
      </p:sp>
    </p:spTree>
    <p:extLst>
      <p:ext uri="{BB962C8B-B14F-4D97-AF65-F5344CB8AC3E}">
        <p14:creationId xmlns:p14="http://schemas.microsoft.com/office/powerpoint/2010/main" val="3918683474"/>
      </p:ext>
    </p:extLst>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idx="4294967295"/>
          </p:nvPr>
        </p:nvSpPr>
        <p:spPr>
          <a:xfrm>
            <a:off x="2238375" y="93388"/>
            <a:ext cx="7451726" cy="1143000"/>
          </a:xfrm>
        </p:spPr>
        <p:txBody>
          <a:bodyPr>
            <a:normAutofit/>
          </a:bodyPr>
          <a:lstStyle/>
          <a:p>
            <a:r>
              <a:rPr lang="zh-CN" altLang="en-US" sz="3600" b="1" dirty="0" smtClean="0"/>
              <a:t>编目前置工作流程</a:t>
            </a:r>
            <a:endParaRPr lang="zh-CN" altLang="en-US" sz="3600" b="1" dirty="0"/>
          </a:p>
        </p:txBody>
      </p:sp>
      <p:sp>
        <p:nvSpPr>
          <p:cNvPr id="7" name="圆角矩形 6"/>
          <p:cNvSpPr/>
          <p:nvPr/>
        </p:nvSpPr>
        <p:spPr>
          <a:xfrm>
            <a:off x="2895600" y="1747981"/>
            <a:ext cx="1610880" cy="88669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1600" b="1" dirty="0" smtClean="0">
                <a:latin typeface="幼圆" panose="02010509060101010101" pitchFamily="49" charset="-122"/>
                <a:ea typeface="幼圆" panose="02010509060101010101" pitchFamily="49" charset="-122"/>
              </a:rPr>
              <a:t>出版社</a:t>
            </a:r>
            <a:r>
              <a:rPr lang="en-US" altLang="zh-CN" sz="1600" b="1" dirty="0" smtClean="0">
                <a:latin typeface="幼圆" panose="02010509060101010101" pitchFamily="49" charset="-122"/>
                <a:ea typeface="幼圆" panose="02010509060101010101" pitchFamily="49" charset="-122"/>
              </a:rPr>
              <a:t>/</a:t>
            </a:r>
            <a:r>
              <a:rPr lang="zh-CN" altLang="en-US" sz="1600" b="1" dirty="0" smtClean="0">
                <a:latin typeface="幼圆" panose="02010509060101010101" pitchFamily="49" charset="-122"/>
                <a:ea typeface="幼圆" panose="02010509060101010101" pitchFamily="49" charset="-122"/>
              </a:rPr>
              <a:t>馆配</a:t>
            </a:r>
            <a:r>
              <a:rPr lang="en-US" altLang="zh-CN" sz="1600" b="1" dirty="0" smtClean="0">
                <a:latin typeface="幼圆" panose="02010509060101010101" pitchFamily="49" charset="-122"/>
                <a:ea typeface="幼圆" panose="02010509060101010101" pitchFamily="49" charset="-122"/>
              </a:rPr>
              <a:t>/</a:t>
            </a:r>
          </a:p>
          <a:p>
            <a:pPr algn="ctr"/>
            <a:r>
              <a:rPr lang="zh-CN" altLang="en-US" sz="1600" b="1" dirty="0" smtClean="0">
                <a:latin typeface="幼圆" panose="02010509060101010101" pitchFamily="49" charset="-122"/>
                <a:ea typeface="幼圆" panose="02010509060101010101" pitchFamily="49" charset="-122"/>
              </a:rPr>
              <a:t>版本图书馆</a:t>
            </a:r>
            <a:endParaRPr lang="en-US" altLang="zh-CN" sz="1600" b="1" dirty="0" smtClean="0">
              <a:latin typeface="幼圆" panose="02010509060101010101" pitchFamily="49" charset="-122"/>
              <a:ea typeface="幼圆" panose="02010509060101010101" pitchFamily="49" charset="-122"/>
            </a:endParaRPr>
          </a:p>
          <a:p>
            <a:pPr algn="ctr"/>
            <a:r>
              <a:rPr lang="zh-CN" altLang="en-US" sz="1600" b="1" dirty="0" smtClean="0">
                <a:latin typeface="幼圆" panose="02010509060101010101" pitchFamily="49" charset="-122"/>
                <a:ea typeface="幼圆" panose="02010509060101010101" pitchFamily="49" charset="-122"/>
              </a:rPr>
              <a:t>可编数据</a:t>
            </a:r>
            <a:endParaRPr lang="en-US" altLang="zh-CN" sz="1600" b="1" dirty="0" smtClean="0">
              <a:latin typeface="幼圆" panose="02010509060101010101" pitchFamily="49" charset="-122"/>
              <a:ea typeface="幼圆" panose="02010509060101010101" pitchFamily="49" charset="-122"/>
            </a:endParaRPr>
          </a:p>
        </p:txBody>
      </p:sp>
      <p:sp>
        <p:nvSpPr>
          <p:cNvPr id="8" name="圆角矩形 7"/>
          <p:cNvSpPr/>
          <p:nvPr/>
        </p:nvSpPr>
        <p:spPr>
          <a:xfrm>
            <a:off x="5518728" y="1824181"/>
            <a:ext cx="1510146" cy="734291"/>
          </a:xfrm>
          <a:prstGeom prst="round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b="1" dirty="0" smtClean="0">
                <a:latin typeface="幼圆" panose="02010509060101010101" pitchFamily="49" charset="-122"/>
                <a:ea typeface="幼圆" panose="02010509060101010101" pitchFamily="49" charset="-122"/>
              </a:rPr>
              <a:t>数据清洗</a:t>
            </a:r>
            <a:endParaRPr lang="zh-CN" altLang="en-US" b="1" dirty="0">
              <a:latin typeface="幼圆" panose="02010509060101010101" pitchFamily="49" charset="-122"/>
              <a:ea typeface="幼圆" panose="02010509060101010101" pitchFamily="49" charset="-122"/>
            </a:endParaRPr>
          </a:p>
        </p:txBody>
      </p:sp>
      <p:sp>
        <p:nvSpPr>
          <p:cNvPr id="10" name="圆角矩形 9"/>
          <p:cNvSpPr/>
          <p:nvPr/>
        </p:nvSpPr>
        <p:spPr>
          <a:xfrm>
            <a:off x="8149359" y="3126509"/>
            <a:ext cx="1510146" cy="734291"/>
          </a:xfrm>
          <a:prstGeom prst="round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b="1" dirty="0" smtClean="0">
                <a:solidFill>
                  <a:schemeClr val="tx1">
                    <a:lumMod val="85000"/>
                    <a:lumOff val="15000"/>
                  </a:schemeClr>
                </a:solidFill>
                <a:latin typeface="幼圆" panose="02010509060101010101" pitchFamily="49" charset="-122"/>
                <a:ea typeface="幼圆" panose="02010509060101010101" pitchFamily="49" charset="-122"/>
              </a:rPr>
              <a:t>任务分配</a:t>
            </a:r>
            <a:endParaRPr lang="zh-CN" altLang="en-US"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11" name="圆角矩形 10"/>
          <p:cNvSpPr/>
          <p:nvPr/>
        </p:nvSpPr>
        <p:spPr>
          <a:xfrm>
            <a:off x="5549034" y="3126509"/>
            <a:ext cx="1510146" cy="734291"/>
          </a:xfrm>
          <a:prstGeom prst="round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b="1" dirty="0" smtClean="0">
                <a:solidFill>
                  <a:schemeClr val="tx1">
                    <a:lumMod val="85000"/>
                    <a:lumOff val="15000"/>
                  </a:schemeClr>
                </a:solidFill>
                <a:latin typeface="幼圆" panose="02010509060101010101" pitchFamily="49" charset="-122"/>
                <a:ea typeface="幼圆" panose="02010509060101010101" pitchFamily="49" charset="-122"/>
              </a:rPr>
              <a:t>获取任务</a:t>
            </a:r>
            <a:endParaRPr lang="zh-CN" altLang="en-US"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12" name="圆角矩形 11"/>
          <p:cNvSpPr/>
          <p:nvPr/>
        </p:nvSpPr>
        <p:spPr>
          <a:xfrm>
            <a:off x="3023754" y="3126511"/>
            <a:ext cx="1510146" cy="734291"/>
          </a:xfrm>
          <a:prstGeom prst="round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b="1" dirty="0" smtClean="0">
                <a:solidFill>
                  <a:schemeClr val="tx1">
                    <a:lumMod val="85000"/>
                    <a:lumOff val="15000"/>
                  </a:schemeClr>
                </a:solidFill>
                <a:latin typeface="幼圆" panose="02010509060101010101" pitchFamily="49" charset="-122"/>
                <a:ea typeface="幼圆" panose="02010509060101010101" pitchFamily="49" charset="-122"/>
              </a:rPr>
              <a:t>编 目</a:t>
            </a:r>
            <a:endParaRPr lang="zh-CN" altLang="en-US" b="1" dirty="0">
              <a:solidFill>
                <a:schemeClr val="tx1">
                  <a:lumMod val="85000"/>
                  <a:lumOff val="15000"/>
                </a:schemeClr>
              </a:solidFill>
              <a:latin typeface="幼圆" panose="02010509060101010101" pitchFamily="49" charset="-122"/>
              <a:ea typeface="幼圆" panose="02010509060101010101" pitchFamily="49" charset="-122"/>
            </a:endParaRPr>
          </a:p>
        </p:txBody>
      </p:sp>
      <p:sp>
        <p:nvSpPr>
          <p:cNvPr id="14" name="圆柱形 13"/>
          <p:cNvSpPr/>
          <p:nvPr/>
        </p:nvSpPr>
        <p:spPr>
          <a:xfrm>
            <a:off x="8054109" y="1786081"/>
            <a:ext cx="1635991" cy="810492"/>
          </a:xfrm>
          <a:prstGeom prst="can">
            <a:avLst/>
          </a:prstGeom>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b="1" dirty="0" smtClean="0">
                <a:latin typeface="幼圆" panose="02010509060101010101" pitchFamily="49" charset="-122"/>
                <a:ea typeface="幼圆" panose="02010509060101010101" pitchFamily="49" charset="-122"/>
              </a:rPr>
              <a:t>待编数据库</a:t>
            </a:r>
            <a:endParaRPr lang="zh-CN" altLang="en-US" b="1" dirty="0">
              <a:latin typeface="幼圆" panose="02010509060101010101" pitchFamily="49" charset="-122"/>
              <a:ea typeface="幼圆" panose="02010509060101010101" pitchFamily="49" charset="-122"/>
            </a:endParaRPr>
          </a:p>
        </p:txBody>
      </p:sp>
      <p:sp>
        <p:nvSpPr>
          <p:cNvPr id="15" name="圆柱形 14"/>
          <p:cNvSpPr/>
          <p:nvPr/>
        </p:nvSpPr>
        <p:spPr>
          <a:xfrm>
            <a:off x="3157803" y="4483874"/>
            <a:ext cx="1255736" cy="1041400"/>
          </a:xfrm>
          <a:prstGeom prst="can">
            <a:avLst/>
          </a:prstGeom>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dirty="0" smtClean="0">
                <a:latin typeface="幼圆" panose="02010509060101010101" pitchFamily="49" charset="-122"/>
                <a:ea typeface="幼圆" panose="02010509060101010101" pitchFamily="49" charset="-122"/>
              </a:rPr>
              <a:t>联机编目数据库</a:t>
            </a:r>
            <a:endParaRPr lang="zh-CN" altLang="en-US" b="1" dirty="0">
              <a:latin typeface="幼圆" panose="02010509060101010101" pitchFamily="49" charset="-122"/>
              <a:ea typeface="幼圆" panose="02010509060101010101" pitchFamily="49" charset="-122"/>
            </a:endParaRPr>
          </a:p>
        </p:txBody>
      </p:sp>
      <p:sp>
        <p:nvSpPr>
          <p:cNvPr id="16" name="圆角矩形 15"/>
          <p:cNvSpPr/>
          <p:nvPr/>
        </p:nvSpPr>
        <p:spPr>
          <a:xfrm>
            <a:off x="5192310" y="4560651"/>
            <a:ext cx="939800" cy="88784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b="1" dirty="0" smtClean="0">
                <a:latin typeface="幼圆" panose="02010509060101010101" pitchFamily="49" charset="-122"/>
                <a:ea typeface="幼圆" panose="02010509060101010101" pitchFamily="49" charset="-122"/>
              </a:rPr>
              <a:t>其它服务</a:t>
            </a:r>
            <a:endParaRPr lang="zh-CN" altLang="en-US" b="1" dirty="0">
              <a:latin typeface="幼圆" panose="02010509060101010101" pitchFamily="49" charset="-122"/>
              <a:ea typeface="幼圆" panose="02010509060101010101" pitchFamily="49" charset="-122"/>
            </a:endParaRPr>
          </a:p>
        </p:txBody>
      </p:sp>
      <p:cxnSp>
        <p:nvCxnSpPr>
          <p:cNvPr id="18" name="直接箭头连接符 17"/>
          <p:cNvCxnSpPr/>
          <p:nvPr/>
        </p:nvCxnSpPr>
        <p:spPr>
          <a:xfrm>
            <a:off x="4458855" y="2191327"/>
            <a:ext cx="1059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8" idx="3"/>
            <a:endCxn id="14" idx="2"/>
          </p:cNvCxnSpPr>
          <p:nvPr/>
        </p:nvCxnSpPr>
        <p:spPr>
          <a:xfrm>
            <a:off x="7028874" y="2191327"/>
            <a:ext cx="10252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8929254" y="2596573"/>
            <a:ext cx="1" cy="52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flipV="1">
            <a:off x="7097277" y="3493655"/>
            <a:ext cx="1023507"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1" idx="1"/>
          </p:cNvCxnSpPr>
          <p:nvPr/>
        </p:nvCxnSpPr>
        <p:spPr>
          <a:xfrm flipH="1">
            <a:off x="4533900" y="3493655"/>
            <a:ext cx="1015134"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2" idx="2"/>
          </p:cNvCxnSpPr>
          <p:nvPr/>
        </p:nvCxnSpPr>
        <p:spPr>
          <a:xfrm>
            <a:off x="3778827" y="3860802"/>
            <a:ext cx="6844" cy="623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左箭头 28"/>
          <p:cNvSpPr/>
          <p:nvPr/>
        </p:nvSpPr>
        <p:spPr>
          <a:xfrm rot="10800000">
            <a:off x="4494577" y="4912241"/>
            <a:ext cx="618593" cy="1846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868430" y="2019300"/>
            <a:ext cx="30168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altLang="zh-CN" dirty="0" smtClean="0"/>
              <a:t>1</a:t>
            </a:r>
            <a:endParaRPr lang="zh-CN" altLang="en-US" dirty="0"/>
          </a:p>
        </p:txBody>
      </p:sp>
      <p:sp>
        <p:nvSpPr>
          <p:cNvPr id="31" name="文本框 30"/>
          <p:cNvSpPr txBox="1"/>
          <p:nvPr/>
        </p:nvSpPr>
        <p:spPr>
          <a:xfrm>
            <a:off x="7387299" y="2019300"/>
            <a:ext cx="301686"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altLang="zh-CN" dirty="0" smtClean="0"/>
              <a:t>2</a:t>
            </a:r>
            <a:endParaRPr lang="zh-CN" altLang="en-US" dirty="0"/>
          </a:p>
        </p:txBody>
      </p:sp>
      <p:sp>
        <p:nvSpPr>
          <p:cNvPr id="32" name="文本框 31"/>
          <p:cNvSpPr txBox="1"/>
          <p:nvPr/>
        </p:nvSpPr>
        <p:spPr>
          <a:xfrm>
            <a:off x="8768886" y="2669432"/>
            <a:ext cx="30168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altLang="zh-CN" dirty="0" smtClean="0"/>
              <a:t>3</a:t>
            </a:r>
            <a:endParaRPr lang="zh-CN" altLang="en-US" dirty="0"/>
          </a:p>
        </p:txBody>
      </p:sp>
      <p:sp>
        <p:nvSpPr>
          <p:cNvPr id="33" name="文本框 32"/>
          <p:cNvSpPr txBox="1"/>
          <p:nvPr/>
        </p:nvSpPr>
        <p:spPr>
          <a:xfrm>
            <a:off x="7438273" y="3308989"/>
            <a:ext cx="301686"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altLang="zh-CN" dirty="0" smtClean="0"/>
              <a:t>4</a:t>
            </a:r>
            <a:endParaRPr lang="zh-CN" altLang="en-US" dirty="0"/>
          </a:p>
        </p:txBody>
      </p:sp>
      <p:sp>
        <p:nvSpPr>
          <p:cNvPr id="34" name="文本框 33"/>
          <p:cNvSpPr txBox="1"/>
          <p:nvPr/>
        </p:nvSpPr>
        <p:spPr>
          <a:xfrm>
            <a:off x="4890624" y="3308988"/>
            <a:ext cx="301686"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altLang="zh-CN" dirty="0" smtClean="0"/>
              <a:t>5</a:t>
            </a:r>
            <a:endParaRPr lang="zh-CN" altLang="en-US" dirty="0"/>
          </a:p>
        </p:txBody>
      </p:sp>
      <p:sp>
        <p:nvSpPr>
          <p:cNvPr id="35" name="文本框 34"/>
          <p:cNvSpPr txBox="1"/>
          <p:nvPr/>
        </p:nvSpPr>
        <p:spPr>
          <a:xfrm>
            <a:off x="3634828" y="3987672"/>
            <a:ext cx="301686"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altLang="zh-CN" dirty="0" smtClean="0"/>
              <a:t>6</a:t>
            </a:r>
            <a:endParaRPr lang="zh-CN" altLang="en-US" dirty="0"/>
          </a:p>
        </p:txBody>
      </p:sp>
    </p:spTree>
    <p:extLst>
      <p:ext uri="{BB962C8B-B14F-4D97-AF65-F5344CB8AC3E}">
        <p14:creationId xmlns:p14="http://schemas.microsoft.com/office/powerpoint/2010/main" val="1473212994"/>
      </p:ext>
    </p:extLst>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163794" cy="663892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椭圆 3"/>
          <p:cNvSpPr/>
          <p:nvPr/>
        </p:nvSpPr>
        <p:spPr>
          <a:xfrm>
            <a:off x="895350" y="190500"/>
            <a:ext cx="542925" cy="24765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2783723"/>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dirty="0" smtClean="0"/>
              <a:t>中文名称规范联合检索系统工作进展</a:t>
            </a:r>
            <a:endParaRPr lang="zh-CN" altLang="en-US" sz="4000" dirty="0"/>
          </a:p>
        </p:txBody>
      </p:sp>
      <p:sp>
        <p:nvSpPr>
          <p:cNvPr id="3" name="内容占位符 2"/>
          <p:cNvSpPr>
            <a:spLocks noGrp="1"/>
          </p:cNvSpPr>
          <p:nvPr>
            <p:ph idx="1"/>
          </p:nvPr>
        </p:nvSpPr>
        <p:spPr>
          <a:xfrm>
            <a:off x="609600" y="1412777"/>
            <a:ext cx="10972800" cy="648072"/>
          </a:xfrm>
        </p:spPr>
        <p:txBody>
          <a:bodyPr>
            <a:normAutofit/>
          </a:bodyPr>
          <a:lstStyle/>
          <a:p>
            <a:pPr>
              <a:buBlip>
                <a:blip r:embed="rId2"/>
              </a:buBlip>
            </a:pPr>
            <a:r>
              <a:rPr lang="zh-CN" altLang="zh-CN" sz="2600" dirty="0" smtClean="0"/>
              <a:t>成员单位</a:t>
            </a:r>
            <a:r>
              <a:rPr lang="zh-CN" altLang="en-US" sz="2600" dirty="0" smtClean="0"/>
              <a:t>上载总量统计（截至</a:t>
            </a:r>
            <a:r>
              <a:rPr lang="en-US" altLang="zh-CN" sz="2600" dirty="0" smtClean="0"/>
              <a:t>2018</a:t>
            </a:r>
            <a:r>
              <a:rPr lang="zh-CN" altLang="en-US" sz="2600" dirty="0" smtClean="0"/>
              <a:t>年</a:t>
            </a:r>
            <a:r>
              <a:rPr lang="en-US" altLang="zh-CN" sz="2600" dirty="0" smtClean="0"/>
              <a:t>10</a:t>
            </a:r>
            <a:r>
              <a:rPr lang="zh-CN" altLang="en-US" sz="2600" dirty="0" smtClean="0"/>
              <a:t>月</a:t>
            </a:r>
            <a:r>
              <a:rPr lang="en-US" altLang="zh-CN" sz="2600" dirty="0" smtClean="0"/>
              <a:t>15</a:t>
            </a:r>
            <a:r>
              <a:rPr lang="zh-CN" altLang="en-US" sz="2600" dirty="0" smtClean="0"/>
              <a:t>日）</a:t>
            </a:r>
            <a:endParaRPr lang="zh-CN" altLang="en-US" sz="2600" dirty="0"/>
          </a:p>
        </p:txBody>
      </p:sp>
      <p:graphicFrame>
        <p:nvGraphicFramePr>
          <p:cNvPr id="5" name="表格 4"/>
          <p:cNvGraphicFramePr>
            <a:graphicFrameLocks noGrp="1"/>
          </p:cNvGraphicFramePr>
          <p:nvPr>
            <p:extLst>
              <p:ext uri="{D42A27DB-BD31-4B8C-83A1-F6EECF244321}">
                <p14:modId xmlns:p14="http://schemas.microsoft.com/office/powerpoint/2010/main" val="2481040204"/>
              </p:ext>
            </p:extLst>
          </p:nvPr>
        </p:nvGraphicFramePr>
        <p:xfrm>
          <a:off x="239351" y="2132856"/>
          <a:ext cx="11713301" cy="4284332"/>
        </p:xfrm>
        <a:graphic>
          <a:graphicData uri="http://schemas.openxmlformats.org/drawingml/2006/table">
            <a:tbl>
              <a:tblPr/>
              <a:tblGrid>
                <a:gridCol w="3168352"/>
                <a:gridCol w="1632181"/>
                <a:gridCol w="864096"/>
                <a:gridCol w="864096"/>
                <a:gridCol w="960107"/>
                <a:gridCol w="1248139"/>
                <a:gridCol w="960107"/>
                <a:gridCol w="864096"/>
                <a:gridCol w="1152127"/>
              </a:tblGrid>
              <a:tr h="576064">
                <a:tc>
                  <a:txBody>
                    <a:bodyPr/>
                    <a:lstStyle/>
                    <a:p>
                      <a:pPr algn="ctr">
                        <a:spcAft>
                          <a:spcPts val="0"/>
                        </a:spcAft>
                      </a:pPr>
                      <a:r>
                        <a:rPr lang="zh-CN" sz="1400" b="1" kern="100" dirty="0">
                          <a:latin typeface="Calibri"/>
                          <a:ea typeface="宋体"/>
                          <a:cs typeface="Arial"/>
                        </a:rPr>
                        <a:t>成员名称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dirty="0">
                          <a:latin typeface="Calibri"/>
                          <a:ea typeface="宋体"/>
                          <a:cs typeface="Arial"/>
                        </a:rPr>
                        <a:t>最后上载时间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dirty="0" smtClean="0">
                          <a:latin typeface="Calibri"/>
                          <a:ea typeface="宋体"/>
                          <a:cs typeface="Arial"/>
                        </a:rPr>
                        <a:t>团体</a:t>
                      </a:r>
                      <a:endParaRPr lang="en-US" altLang="zh-CN" sz="1400" b="1" kern="100" dirty="0" smtClean="0">
                        <a:latin typeface="Calibri"/>
                        <a:ea typeface="宋体"/>
                        <a:cs typeface="Arial"/>
                      </a:endParaRPr>
                    </a:p>
                    <a:p>
                      <a:pPr algn="ctr">
                        <a:spcAft>
                          <a:spcPts val="0"/>
                        </a:spcAft>
                      </a:pPr>
                      <a:r>
                        <a:rPr lang="zh-CN" sz="1400" b="1" kern="100" dirty="0" smtClean="0">
                          <a:latin typeface="Calibri"/>
                          <a:ea typeface="宋体"/>
                          <a:cs typeface="Arial"/>
                        </a:rPr>
                        <a:t>名称 </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dirty="0" smtClean="0">
                          <a:latin typeface="Calibri"/>
                          <a:ea typeface="宋体"/>
                          <a:cs typeface="Arial"/>
                        </a:rPr>
                        <a:t>会议</a:t>
                      </a:r>
                      <a:endParaRPr lang="en-US" altLang="zh-CN" sz="1400" b="1" kern="100" dirty="0" smtClean="0">
                        <a:latin typeface="Calibri"/>
                        <a:ea typeface="宋体"/>
                        <a:cs typeface="Arial"/>
                      </a:endParaRPr>
                    </a:p>
                    <a:p>
                      <a:pPr algn="ctr">
                        <a:spcAft>
                          <a:spcPts val="0"/>
                        </a:spcAft>
                      </a:pPr>
                      <a:r>
                        <a:rPr lang="zh-CN" sz="1400" b="1" kern="100" dirty="0" smtClean="0">
                          <a:latin typeface="Calibri"/>
                          <a:ea typeface="宋体"/>
                          <a:cs typeface="Arial"/>
                        </a:rPr>
                        <a:t>名称 </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dirty="0">
                          <a:latin typeface="Calibri"/>
                          <a:ea typeface="宋体"/>
                          <a:cs typeface="Arial"/>
                        </a:rPr>
                        <a:t>名称</a:t>
                      </a:r>
                      <a:r>
                        <a:rPr lang="en-US" sz="1400" b="1" kern="100" dirty="0" smtClean="0">
                          <a:latin typeface="Calibri"/>
                          <a:ea typeface="宋体"/>
                          <a:cs typeface="Arial"/>
                        </a:rPr>
                        <a:t>/</a:t>
                      </a:r>
                    </a:p>
                    <a:p>
                      <a:pPr algn="ctr">
                        <a:spcAft>
                          <a:spcPts val="0"/>
                        </a:spcAft>
                      </a:pPr>
                      <a:r>
                        <a:rPr lang="zh-CN" sz="1400" b="1" kern="100" dirty="0" smtClean="0">
                          <a:latin typeface="Calibri"/>
                          <a:ea typeface="宋体"/>
                          <a:cs typeface="Arial"/>
                        </a:rPr>
                        <a:t>题名 </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a:latin typeface="Calibri"/>
                          <a:ea typeface="宋体"/>
                          <a:cs typeface="Arial"/>
                        </a:rPr>
                        <a:t>个人名称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a:latin typeface="Calibri"/>
                          <a:ea typeface="宋体"/>
                          <a:cs typeface="Arial"/>
                        </a:rPr>
                        <a:t>团体会议名称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dirty="0" smtClean="0">
                          <a:latin typeface="Calibri"/>
                          <a:ea typeface="宋体"/>
                          <a:cs typeface="Arial"/>
                        </a:rPr>
                        <a:t>统一</a:t>
                      </a:r>
                      <a:endParaRPr lang="en-US" altLang="zh-CN" sz="1400" b="1" kern="100" dirty="0" smtClean="0">
                        <a:latin typeface="Calibri"/>
                        <a:ea typeface="宋体"/>
                        <a:cs typeface="Arial"/>
                      </a:endParaRPr>
                    </a:p>
                    <a:p>
                      <a:pPr algn="ctr">
                        <a:spcAft>
                          <a:spcPts val="0"/>
                        </a:spcAft>
                      </a:pPr>
                      <a:r>
                        <a:rPr lang="zh-CN" sz="1400" b="1" kern="100" dirty="0" smtClean="0">
                          <a:latin typeface="Calibri"/>
                          <a:ea typeface="宋体"/>
                          <a:cs typeface="Arial"/>
                        </a:rPr>
                        <a:t>题名 </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CN" sz="1400" b="1" kern="100" dirty="0">
                          <a:latin typeface="Calibri"/>
                          <a:ea typeface="宋体"/>
                          <a:cs typeface="Arial"/>
                        </a:rPr>
                        <a:t>总计 </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475704">
                <a:tc>
                  <a:txBody>
                    <a:bodyPr/>
                    <a:lstStyle/>
                    <a:p>
                      <a:pPr algn="l"/>
                      <a:r>
                        <a:rPr lang="zh-CN" altLang="en-US" sz="1400" b="1" dirty="0"/>
                        <a:t>国家图书馆</a:t>
                      </a:r>
                      <a:r>
                        <a:rPr lang="en-US" altLang="zh-CN" sz="1400" b="1" dirty="0"/>
                        <a:t>(</a:t>
                      </a:r>
                      <a:r>
                        <a:rPr lang="en-US" sz="1400" b="1" dirty="0"/>
                        <a:t>NLC)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2016-10-30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1381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684313</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685694</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32048">
                <a:tc>
                  <a:txBody>
                    <a:bodyPr/>
                    <a:lstStyle/>
                    <a:p>
                      <a:pPr algn="l"/>
                      <a:r>
                        <a:rPr lang="zh-CN" altLang="en-US" sz="1400" b="1" dirty="0"/>
                        <a:t>台湾汉学研究中心</a:t>
                      </a:r>
                      <a:r>
                        <a:rPr lang="en-US" altLang="zh-CN" sz="1400" b="1" dirty="0"/>
                        <a:t>(CCS)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2018-10-02</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a:solidFill>
                            <a:srgbClr val="0000FF"/>
                          </a:solidFill>
                          <a:effectLst/>
                          <a:latin typeface="+mn-lt"/>
                          <a:ea typeface="+mn-ea"/>
                          <a:cs typeface="+mn-cs"/>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i="0" u="none" strike="noStrike" kern="1200" dirty="0" smtClean="0">
                          <a:solidFill>
                            <a:srgbClr val="0000FF"/>
                          </a:solidFill>
                          <a:effectLst/>
                          <a:latin typeface="+mn-lt"/>
                          <a:ea typeface="+mn-ea"/>
                          <a:cs typeface="+mn-cs"/>
                        </a:rPr>
                        <a:t>284308</a:t>
                      </a:r>
                      <a:endParaRPr lang="zh-CN" altLang="en-US" sz="1800" b="1" dirty="0">
                        <a:solidFill>
                          <a:srgbClr val="0000FF"/>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i="0" u="none" strike="noStrike" kern="1200" dirty="0" smtClean="0">
                          <a:solidFill>
                            <a:srgbClr val="0000FF"/>
                          </a:solidFill>
                          <a:effectLst/>
                          <a:latin typeface="+mn-lt"/>
                          <a:ea typeface="+mn-ea"/>
                          <a:cs typeface="+mn-cs"/>
                        </a:rPr>
                        <a:t>284310</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95055">
                <a:tc>
                  <a:txBody>
                    <a:bodyPr/>
                    <a:lstStyle/>
                    <a:p>
                      <a:pPr algn="l"/>
                      <a:r>
                        <a:rPr lang="zh-CN" altLang="en-US" sz="1400" b="1" dirty="0"/>
                        <a:t>香港特别行政区大学图书馆长联席会</a:t>
                      </a:r>
                      <a:r>
                        <a:rPr lang="en-US" altLang="zh-CN" sz="1400" b="1" dirty="0"/>
                        <a:t>(JULAC)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2018-08-14</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973</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2</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221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15281</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100</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185</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16762</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04056">
                <a:tc>
                  <a:txBody>
                    <a:bodyPr/>
                    <a:lstStyle/>
                    <a:p>
                      <a:pPr algn="l"/>
                      <a:r>
                        <a:rPr lang="zh-CN" altLang="en-US" sz="1400" b="1" dirty="0"/>
                        <a:t>中国高等教育文献保障系统管理中心</a:t>
                      </a:r>
                      <a:r>
                        <a:rPr lang="en-US" altLang="zh-CN" sz="1400" b="1" dirty="0"/>
                        <a:t>(CALIS)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2018-10-12</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43</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2</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791113</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791158</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澳门科技大学图书馆</a:t>
                      </a:r>
                      <a:r>
                        <a:rPr lang="en-US" altLang="zh-CN" sz="1400" b="1" dirty="0"/>
                        <a:t>(MUST)</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2017-11-07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238</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238</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澳门大学图书馆</a:t>
                      </a:r>
                      <a:r>
                        <a:rPr lang="en-US" altLang="zh-CN" sz="1400" b="1" dirty="0"/>
                        <a:t>(UMAC)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澳门公共图书馆</a:t>
                      </a:r>
                      <a:r>
                        <a:rPr lang="en-US" altLang="zh-CN" sz="1400" b="1" dirty="0"/>
                        <a:t>(DGBP)</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总计</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2399</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4</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221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i="0" u="none" strike="noStrike" kern="1200" dirty="0" smtClean="0">
                          <a:solidFill>
                            <a:srgbClr val="0000FF"/>
                          </a:solidFill>
                          <a:effectLst/>
                          <a:latin typeface="+mn-lt"/>
                          <a:ea typeface="+mn-ea"/>
                          <a:cs typeface="+mn-cs"/>
                        </a:rPr>
                        <a:t>1775253</a:t>
                      </a:r>
                      <a:endParaRPr lang="zh-CN" altLang="en-US" sz="1800" b="1" i="0" u="none" strike="noStrike" kern="1200" dirty="0">
                        <a:solidFill>
                          <a:srgbClr val="0000FF"/>
                        </a:solidFill>
                        <a:effectLst/>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100</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185</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kern="1200" dirty="0" smtClean="0">
                          <a:solidFill>
                            <a:srgbClr val="0000FF"/>
                          </a:solidFill>
                          <a:latin typeface="+mn-lt"/>
                          <a:ea typeface="+mn-ea"/>
                          <a:cs typeface="+mn-cs"/>
                        </a:rPr>
                        <a:t>1778162</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699895196"/>
      </p:ext>
    </p:extLst>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38374" y="93388"/>
            <a:ext cx="7505701" cy="1143000"/>
          </a:xfrm>
        </p:spPr>
        <p:txBody>
          <a:bodyPr/>
          <a:lstStyle/>
          <a:p>
            <a:r>
              <a:rPr lang="zh-CN" altLang="en-US" dirty="0"/>
              <a:t>编目前置模块</a:t>
            </a:r>
          </a:p>
        </p:txBody>
      </p:sp>
      <p:sp>
        <p:nvSpPr>
          <p:cNvPr id="3" name="内容占位符 2"/>
          <p:cNvSpPr>
            <a:spLocks noGrp="1"/>
          </p:cNvSpPr>
          <p:nvPr>
            <p:ph idx="1"/>
          </p:nvPr>
        </p:nvSpPr>
        <p:spPr/>
        <p:txBody>
          <a:bodyPr/>
          <a:lstStyle/>
          <a:p>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95463"/>
            <a:ext cx="8386379" cy="47196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5726346"/>
      </p:ext>
    </p:extLst>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6" y="-1"/>
            <a:ext cx="1226850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4" y="252135"/>
            <a:ext cx="11806542" cy="644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65184"/>
            <a:ext cx="11529654" cy="629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4637306"/>
            <a:ext cx="3900190" cy="646331"/>
          </a:xfrm>
          <a:prstGeom prst="rect">
            <a:avLst/>
          </a:prstGeom>
          <a:solidFill>
            <a:schemeClr val="accent4">
              <a:lumMod val="60000"/>
              <a:lumOff val="40000"/>
              <a:alpha val="78000"/>
            </a:schemeClr>
          </a:solidFill>
        </p:spPr>
        <p:txBody>
          <a:bodyPr vert="horz" wrap="square" rtlCol="0">
            <a:spAutoFit/>
          </a:bodyPr>
          <a:lstStyle/>
          <a:p>
            <a:r>
              <a:rPr lang="zh-CN" altLang="en-US" b="1" dirty="0" smtClean="0">
                <a:solidFill>
                  <a:srgbClr val="C00000"/>
                </a:solidFill>
                <a:latin typeface="楷体" panose="02010609060101010101" pitchFamily="49" charset="-122"/>
                <a:ea typeface="楷体" panose="02010609060101010101" pitchFamily="49" charset="-122"/>
              </a:rPr>
              <a:t>出版社提供的电子样张：封面、题名页、版权页、目次等</a:t>
            </a:r>
            <a:endParaRPr lang="zh-CN" altLang="en-US" b="1"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7705922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ppt_x"/>
                                          </p:val>
                                        </p:tav>
                                        <p:tav tm="100000">
                                          <p:val>
                                            <p:strVal val="#ppt_x"/>
                                          </p:val>
                                        </p:tav>
                                      </p:tavLst>
                                    </p:anim>
                                    <p:anim calcmode="lin" valueType="num">
                                      <p:cBhvr additive="base">
                                        <p:cTn id="1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91"/>
          <a:stretch/>
        </p:blipFill>
        <p:spPr bwMode="auto">
          <a:xfrm>
            <a:off x="0" y="152400"/>
            <a:ext cx="12192000" cy="657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053401"/>
      </p:ext>
    </p:extLst>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50"/>
          <a:stretch/>
        </p:blipFill>
        <p:spPr bwMode="auto">
          <a:xfrm>
            <a:off x="0" y="123825"/>
            <a:ext cx="12192000" cy="660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195084"/>
      </p:ext>
    </p:extLst>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1" name="任意多边形 4"/>
          <p:cNvSpPr>
            <a:spLocks/>
          </p:cNvSpPr>
          <p:nvPr/>
        </p:nvSpPr>
        <p:spPr bwMode="auto">
          <a:xfrm>
            <a:off x="1762124" y="2284108"/>
            <a:ext cx="8905083" cy="45719"/>
          </a:xfrm>
          <a:custGeom>
            <a:avLst/>
            <a:gdLst>
              <a:gd name="T0" fmla="*/ 0 w 8374743"/>
              <a:gd name="T1" fmla="*/ 0 h 1349828"/>
              <a:gd name="T2" fmla="*/ 0 w 8374743"/>
              <a:gd name="T3" fmla="*/ 2 h 1349828"/>
              <a:gd name="T4" fmla="*/ 10004727 w 8374743"/>
              <a:gd name="T5" fmla="*/ 2 h 1349828"/>
              <a:gd name="T6" fmla="*/ 0 60000 65536"/>
              <a:gd name="T7" fmla="*/ 0 60000 65536"/>
              <a:gd name="T8" fmla="*/ 0 60000 65536"/>
              <a:gd name="T9" fmla="*/ 0 w 8374743"/>
              <a:gd name="T10" fmla="*/ 0 h 1349828"/>
              <a:gd name="T11" fmla="*/ 8374743 w 8374743"/>
              <a:gd name="T12" fmla="*/ 1349828 h 1349828"/>
            </a:gdLst>
            <a:ahLst/>
            <a:cxnLst>
              <a:cxn ang="T6">
                <a:pos x="T0" y="T1"/>
              </a:cxn>
              <a:cxn ang="T7">
                <a:pos x="T2" y="T3"/>
              </a:cxn>
              <a:cxn ang="T8">
                <a:pos x="T4" y="T5"/>
              </a:cxn>
            </a:cxnLst>
            <a:rect l="T9" t="T10" r="T11" b="T12"/>
            <a:pathLst>
              <a:path w="8374743" h="1349828">
                <a:moveTo>
                  <a:pt x="0" y="0"/>
                </a:moveTo>
                <a:lnTo>
                  <a:pt x="0" y="1349828"/>
                </a:lnTo>
                <a:lnTo>
                  <a:pt x="8374743" y="1349828"/>
                </a:lnTo>
              </a:path>
            </a:pathLst>
          </a:custGeom>
          <a:solidFill>
            <a:srgbClr val="009999"/>
          </a:solidFill>
          <a:ln w="25400" cap="flat" cmpd="sng">
            <a:solidFill>
              <a:srgbClr val="18316A"/>
            </a:solidFill>
            <a:bevel/>
            <a:headEnd type="oval" w="med" len="med"/>
            <a:tailEnd type="oval" w="med" len="med"/>
          </a:ln>
        </p:spPr>
        <p:txBody>
          <a:bodyPr lIns="91394" tIns="45697" rIns="91394" bIns="45697" anchor="ctr"/>
          <a:lstStyle/>
          <a:p>
            <a:endParaRPr lang="zh-CN" altLang="en-US"/>
          </a:p>
        </p:txBody>
      </p:sp>
      <p:grpSp>
        <p:nvGrpSpPr>
          <p:cNvPr id="4" name="组合 5"/>
          <p:cNvGrpSpPr>
            <a:grpSpLocks/>
          </p:cNvGrpSpPr>
          <p:nvPr/>
        </p:nvGrpSpPr>
        <p:grpSpPr bwMode="auto">
          <a:xfrm>
            <a:off x="2070610" y="1482298"/>
            <a:ext cx="1773901" cy="3753569"/>
            <a:chOff x="0" y="0"/>
            <a:chExt cx="1774825" cy="3754438"/>
          </a:xfrm>
        </p:grpSpPr>
        <p:sp>
          <p:nvSpPr>
            <p:cNvPr id="17439" name="椭圆 6"/>
            <p:cNvSpPr>
              <a:spLocks noChangeArrowheads="1"/>
            </p:cNvSpPr>
            <p:nvPr/>
          </p:nvSpPr>
          <p:spPr bwMode="auto">
            <a:xfrm>
              <a:off x="1055687" y="750888"/>
              <a:ext cx="179388" cy="177800"/>
            </a:xfrm>
            <a:prstGeom prst="ellipse">
              <a:avLst/>
            </a:prstGeom>
            <a:solidFill>
              <a:srgbClr val="009999"/>
            </a:solidFill>
            <a:ln w="25400">
              <a:solidFill>
                <a:srgbClr val="FFFFFF"/>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endParaRPr lang="zh-CN" altLang="zh-CN" sz="1300">
                <a:solidFill>
                  <a:srgbClr val="FFFFFF"/>
                </a:solidFill>
                <a:latin typeface="Calibri" pitchFamily="34" charset="0"/>
                <a:sym typeface="Calibri" pitchFamily="34" charset="0"/>
              </a:endParaRPr>
            </a:p>
          </p:txBody>
        </p:sp>
        <p:sp>
          <p:nvSpPr>
            <p:cNvPr id="17440" name="椭圆形标注 7"/>
            <p:cNvSpPr>
              <a:spLocks noChangeArrowheads="1"/>
            </p:cNvSpPr>
            <p:nvPr/>
          </p:nvSpPr>
          <p:spPr bwMode="auto">
            <a:xfrm flipH="1">
              <a:off x="527050" y="0"/>
              <a:ext cx="720725" cy="493713"/>
            </a:xfrm>
            <a:prstGeom prst="wedgeEllipseCallout">
              <a:avLst>
                <a:gd name="adj1" fmla="val -27065"/>
                <a:gd name="adj2" fmla="val 71625"/>
              </a:avLst>
            </a:prstGeom>
            <a:solidFill>
              <a:srgbClr val="009999"/>
            </a:solid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r>
                <a:rPr lang="en-US" altLang="zh-CN" sz="2400" b="1">
                  <a:solidFill>
                    <a:srgbClr val="FFFFFF"/>
                  </a:solidFill>
                  <a:latin typeface="Agency FB" pitchFamily="34" charset="0"/>
                  <a:ea typeface="微软雅黑" pitchFamily="34" charset="-122"/>
                  <a:sym typeface="Times New Roman" pitchFamily="18" charset="0"/>
                </a:rPr>
                <a:t>01</a:t>
              </a:r>
              <a:endParaRPr lang="zh-CN" altLang="en-US"/>
            </a:p>
          </p:txBody>
        </p:sp>
        <p:sp>
          <p:nvSpPr>
            <p:cNvPr id="17441" name="任意多边形 8"/>
            <p:cNvSpPr>
              <a:spLocks noChangeArrowheads="1"/>
            </p:cNvSpPr>
            <p:nvPr/>
          </p:nvSpPr>
          <p:spPr bwMode="auto">
            <a:xfrm>
              <a:off x="0" y="1006475"/>
              <a:ext cx="1774825" cy="2747963"/>
            </a:xfrm>
            <a:custGeom>
              <a:avLst/>
              <a:gdLst>
                <a:gd name="T0" fmla="*/ 1570696 w 1293018"/>
                <a:gd name="T1" fmla="*/ 0 h 2000700"/>
                <a:gd name="T2" fmla="*/ 1714058 w 1293018"/>
                <a:gd name="T3" fmla="*/ 247494 h 2000700"/>
                <a:gd name="T4" fmla="*/ 2189331 w 1293018"/>
                <a:gd name="T5" fmla="*/ 247494 h 2000700"/>
                <a:gd name="T6" fmla="*/ 2436164 w 1293018"/>
                <a:gd name="T7" fmla="*/ 494643 h 2000700"/>
                <a:gd name="T8" fmla="*/ 2436164 w 1293018"/>
                <a:gd name="T9" fmla="*/ 3527180 h 2000700"/>
                <a:gd name="T10" fmla="*/ 2189331 w 1293018"/>
                <a:gd name="T11" fmla="*/ 3774329 h 2000700"/>
                <a:gd name="T12" fmla="*/ 246833 w 1293018"/>
                <a:gd name="T13" fmla="*/ 3774329 h 2000700"/>
                <a:gd name="T14" fmla="*/ 0 w 1293018"/>
                <a:gd name="T15" fmla="*/ 3527180 h 2000700"/>
                <a:gd name="T16" fmla="*/ 0 w 1293018"/>
                <a:gd name="T17" fmla="*/ 494643 h 2000700"/>
                <a:gd name="T18" fmla="*/ 246833 w 1293018"/>
                <a:gd name="T19" fmla="*/ 247494 h 2000700"/>
                <a:gd name="T20" fmla="*/ 1427331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solidFill>
              <a:srgbClr val="009999"/>
            </a:solidFill>
            <a:ln w="3175">
              <a:solidFill>
                <a:schemeClr val="bg1"/>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lnSpc>
                  <a:spcPct val="150000"/>
                </a:lnSpc>
              </a:pPr>
              <a:endParaRPr lang="zh-CN" altLang="en-US" dirty="0"/>
            </a:p>
          </p:txBody>
        </p:sp>
      </p:grpSp>
      <p:grpSp>
        <p:nvGrpSpPr>
          <p:cNvPr id="5" name="组合 9"/>
          <p:cNvGrpSpPr>
            <a:grpSpLocks/>
          </p:cNvGrpSpPr>
          <p:nvPr/>
        </p:nvGrpSpPr>
        <p:grpSpPr bwMode="auto">
          <a:xfrm>
            <a:off x="4220552" y="1482298"/>
            <a:ext cx="1773901" cy="3753569"/>
            <a:chOff x="0" y="0"/>
            <a:chExt cx="1774825" cy="3754438"/>
          </a:xfrm>
        </p:grpSpPr>
        <p:sp>
          <p:nvSpPr>
            <p:cNvPr id="17436" name="椭圆 10"/>
            <p:cNvSpPr>
              <a:spLocks noChangeArrowheads="1"/>
            </p:cNvSpPr>
            <p:nvPr/>
          </p:nvSpPr>
          <p:spPr bwMode="auto">
            <a:xfrm>
              <a:off x="1011238" y="750888"/>
              <a:ext cx="179387" cy="177800"/>
            </a:xfrm>
            <a:prstGeom prst="ellipse">
              <a:avLst/>
            </a:prstGeom>
            <a:solidFill>
              <a:srgbClr val="E36C09"/>
            </a:solidFill>
            <a:ln w="25400">
              <a:solidFill>
                <a:srgbClr val="FFFFFF"/>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endParaRPr lang="zh-CN" altLang="zh-CN" sz="1300">
                <a:solidFill>
                  <a:srgbClr val="FFFFFF"/>
                </a:solidFill>
                <a:latin typeface="Calibri" pitchFamily="34" charset="0"/>
                <a:sym typeface="Calibri" pitchFamily="34" charset="0"/>
              </a:endParaRPr>
            </a:p>
          </p:txBody>
        </p:sp>
        <p:sp>
          <p:nvSpPr>
            <p:cNvPr id="17437" name="椭圆形标注 11"/>
            <p:cNvSpPr>
              <a:spLocks noChangeArrowheads="1"/>
            </p:cNvSpPr>
            <p:nvPr/>
          </p:nvSpPr>
          <p:spPr bwMode="auto">
            <a:xfrm flipH="1">
              <a:off x="527050" y="0"/>
              <a:ext cx="720725" cy="493713"/>
            </a:xfrm>
            <a:prstGeom prst="wedgeEllipseCallout">
              <a:avLst>
                <a:gd name="adj1" fmla="val -27065"/>
                <a:gd name="adj2" fmla="val 71625"/>
              </a:avLst>
            </a:prstGeom>
            <a:solidFill>
              <a:srgbClr val="E36C09"/>
            </a:solid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r>
                <a:rPr lang="en-US" altLang="zh-CN" sz="2400" b="1">
                  <a:solidFill>
                    <a:srgbClr val="FFFFFF"/>
                  </a:solidFill>
                  <a:latin typeface="Agency FB" pitchFamily="34" charset="0"/>
                  <a:ea typeface="微软雅黑" pitchFamily="34" charset="-122"/>
                  <a:sym typeface="Times New Roman" pitchFamily="18" charset="0"/>
                </a:rPr>
                <a:t>02</a:t>
              </a:r>
              <a:endParaRPr lang="zh-CN" altLang="en-US"/>
            </a:p>
          </p:txBody>
        </p:sp>
        <p:sp>
          <p:nvSpPr>
            <p:cNvPr id="17438" name="任意多边形 12"/>
            <p:cNvSpPr>
              <a:spLocks noChangeArrowheads="1"/>
            </p:cNvSpPr>
            <p:nvPr/>
          </p:nvSpPr>
          <p:spPr bwMode="auto">
            <a:xfrm>
              <a:off x="0" y="1006475"/>
              <a:ext cx="1774825" cy="2747963"/>
            </a:xfrm>
            <a:custGeom>
              <a:avLst/>
              <a:gdLst>
                <a:gd name="T0" fmla="*/ 1570696 w 1293018"/>
                <a:gd name="T1" fmla="*/ 0 h 2000700"/>
                <a:gd name="T2" fmla="*/ 1714058 w 1293018"/>
                <a:gd name="T3" fmla="*/ 247494 h 2000700"/>
                <a:gd name="T4" fmla="*/ 2189331 w 1293018"/>
                <a:gd name="T5" fmla="*/ 247494 h 2000700"/>
                <a:gd name="T6" fmla="*/ 2436164 w 1293018"/>
                <a:gd name="T7" fmla="*/ 494643 h 2000700"/>
                <a:gd name="T8" fmla="*/ 2436164 w 1293018"/>
                <a:gd name="T9" fmla="*/ 3527180 h 2000700"/>
                <a:gd name="T10" fmla="*/ 2189331 w 1293018"/>
                <a:gd name="T11" fmla="*/ 3774329 h 2000700"/>
                <a:gd name="T12" fmla="*/ 246833 w 1293018"/>
                <a:gd name="T13" fmla="*/ 3774329 h 2000700"/>
                <a:gd name="T14" fmla="*/ 0 w 1293018"/>
                <a:gd name="T15" fmla="*/ 3527180 h 2000700"/>
                <a:gd name="T16" fmla="*/ 0 w 1293018"/>
                <a:gd name="T17" fmla="*/ 494643 h 2000700"/>
                <a:gd name="T18" fmla="*/ 246833 w 1293018"/>
                <a:gd name="T19" fmla="*/ 247494 h 2000700"/>
                <a:gd name="T20" fmla="*/ 1427331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solidFill>
              <a:srgbClr val="E36C09"/>
            </a:solidFill>
            <a:ln w="3175">
              <a:solidFill>
                <a:schemeClr val="bg1"/>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lnSpc>
                  <a:spcPct val="150000"/>
                </a:lnSpc>
              </a:pPr>
              <a:endParaRPr lang="zh-CN" altLang="en-US" dirty="0"/>
            </a:p>
          </p:txBody>
        </p:sp>
      </p:grpSp>
      <p:grpSp>
        <p:nvGrpSpPr>
          <p:cNvPr id="6" name="组合 13"/>
          <p:cNvGrpSpPr>
            <a:grpSpLocks/>
          </p:cNvGrpSpPr>
          <p:nvPr/>
        </p:nvGrpSpPr>
        <p:grpSpPr bwMode="auto">
          <a:xfrm>
            <a:off x="6349868" y="1482298"/>
            <a:ext cx="1775488" cy="3753569"/>
            <a:chOff x="0" y="0"/>
            <a:chExt cx="1776413" cy="3754438"/>
          </a:xfrm>
        </p:grpSpPr>
        <p:sp>
          <p:nvSpPr>
            <p:cNvPr id="17433" name="椭圆 14"/>
            <p:cNvSpPr>
              <a:spLocks noChangeArrowheads="1"/>
            </p:cNvSpPr>
            <p:nvPr/>
          </p:nvSpPr>
          <p:spPr bwMode="auto">
            <a:xfrm>
              <a:off x="1008063" y="750888"/>
              <a:ext cx="179387" cy="177800"/>
            </a:xfrm>
            <a:prstGeom prst="ellipse">
              <a:avLst/>
            </a:prstGeom>
            <a:solidFill>
              <a:srgbClr val="009999"/>
            </a:solidFill>
            <a:ln w="25400">
              <a:solidFill>
                <a:srgbClr val="FFFFFF"/>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endParaRPr lang="zh-CN" altLang="zh-CN" sz="1300">
                <a:solidFill>
                  <a:srgbClr val="FFFFFF"/>
                </a:solidFill>
                <a:latin typeface="Calibri" pitchFamily="34" charset="0"/>
                <a:sym typeface="Calibri" pitchFamily="34" charset="0"/>
              </a:endParaRPr>
            </a:p>
          </p:txBody>
        </p:sp>
        <p:sp>
          <p:nvSpPr>
            <p:cNvPr id="17434" name="椭圆形标注 15"/>
            <p:cNvSpPr>
              <a:spLocks noChangeArrowheads="1"/>
            </p:cNvSpPr>
            <p:nvPr/>
          </p:nvSpPr>
          <p:spPr bwMode="auto">
            <a:xfrm flipH="1">
              <a:off x="528638" y="0"/>
              <a:ext cx="719137" cy="493713"/>
            </a:xfrm>
            <a:prstGeom prst="wedgeEllipseCallout">
              <a:avLst>
                <a:gd name="adj1" fmla="val -27065"/>
                <a:gd name="adj2" fmla="val 71625"/>
              </a:avLst>
            </a:prstGeom>
            <a:solidFill>
              <a:srgbClr val="009999"/>
            </a:solid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r>
                <a:rPr lang="en-US" altLang="zh-CN" sz="2400" b="1">
                  <a:solidFill>
                    <a:srgbClr val="FFFFFF"/>
                  </a:solidFill>
                  <a:latin typeface="Agency FB" pitchFamily="34" charset="0"/>
                  <a:ea typeface="微软雅黑" pitchFamily="34" charset="-122"/>
                  <a:sym typeface="Times New Roman" pitchFamily="18" charset="0"/>
                </a:rPr>
                <a:t>03</a:t>
              </a:r>
              <a:endParaRPr lang="zh-CN" altLang="en-US"/>
            </a:p>
          </p:txBody>
        </p:sp>
        <p:sp>
          <p:nvSpPr>
            <p:cNvPr id="17435" name="任意多边形 16"/>
            <p:cNvSpPr>
              <a:spLocks noChangeArrowheads="1"/>
            </p:cNvSpPr>
            <p:nvPr/>
          </p:nvSpPr>
          <p:spPr bwMode="auto">
            <a:xfrm>
              <a:off x="0" y="1006475"/>
              <a:ext cx="1776413" cy="2747963"/>
            </a:xfrm>
            <a:custGeom>
              <a:avLst/>
              <a:gdLst>
                <a:gd name="T0" fmla="*/ 1573508 w 1293018"/>
                <a:gd name="T1" fmla="*/ 0 h 2000700"/>
                <a:gd name="T2" fmla="*/ 1717126 w 1293018"/>
                <a:gd name="T3" fmla="*/ 247494 h 2000700"/>
                <a:gd name="T4" fmla="*/ 2193250 w 1293018"/>
                <a:gd name="T5" fmla="*/ 247494 h 2000700"/>
                <a:gd name="T6" fmla="*/ 2440525 w 1293018"/>
                <a:gd name="T7" fmla="*/ 494643 h 2000700"/>
                <a:gd name="T8" fmla="*/ 2440525 w 1293018"/>
                <a:gd name="T9" fmla="*/ 3527180 h 2000700"/>
                <a:gd name="T10" fmla="*/ 2193250 w 1293018"/>
                <a:gd name="T11" fmla="*/ 3774329 h 2000700"/>
                <a:gd name="T12" fmla="*/ 247275 w 1293018"/>
                <a:gd name="T13" fmla="*/ 3774329 h 2000700"/>
                <a:gd name="T14" fmla="*/ 0 w 1293018"/>
                <a:gd name="T15" fmla="*/ 3527180 h 2000700"/>
                <a:gd name="T16" fmla="*/ 0 w 1293018"/>
                <a:gd name="T17" fmla="*/ 494643 h 2000700"/>
                <a:gd name="T18" fmla="*/ 247275 w 1293018"/>
                <a:gd name="T19" fmla="*/ 247494 h 2000700"/>
                <a:gd name="T20" fmla="*/ 1429887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solidFill>
              <a:srgbClr val="009999"/>
            </a:solidFill>
            <a:ln w="3175">
              <a:solidFill>
                <a:schemeClr val="bg1"/>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lnSpc>
                  <a:spcPct val="150000"/>
                </a:lnSpc>
              </a:pPr>
              <a:endParaRPr lang="zh-CN" altLang="en-US" dirty="0"/>
            </a:p>
          </p:txBody>
        </p:sp>
      </p:grpSp>
      <p:grpSp>
        <p:nvGrpSpPr>
          <p:cNvPr id="7" name="组合 17"/>
          <p:cNvGrpSpPr>
            <a:grpSpLocks/>
          </p:cNvGrpSpPr>
          <p:nvPr/>
        </p:nvGrpSpPr>
        <p:grpSpPr bwMode="auto">
          <a:xfrm>
            <a:off x="8480771" y="1482298"/>
            <a:ext cx="1773901" cy="3753569"/>
            <a:chOff x="0" y="0"/>
            <a:chExt cx="1774825" cy="3754438"/>
          </a:xfrm>
        </p:grpSpPr>
        <p:sp>
          <p:nvSpPr>
            <p:cNvPr id="17430" name="椭圆 18"/>
            <p:cNvSpPr>
              <a:spLocks noChangeArrowheads="1"/>
            </p:cNvSpPr>
            <p:nvPr/>
          </p:nvSpPr>
          <p:spPr bwMode="auto">
            <a:xfrm>
              <a:off x="1006475" y="750888"/>
              <a:ext cx="179387" cy="177800"/>
            </a:xfrm>
            <a:prstGeom prst="ellipse">
              <a:avLst/>
            </a:prstGeom>
            <a:solidFill>
              <a:srgbClr val="E36C09"/>
            </a:solidFill>
            <a:ln w="25400">
              <a:solidFill>
                <a:srgbClr val="FFFFFF"/>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endParaRPr lang="zh-CN" altLang="zh-CN" sz="1300">
                <a:solidFill>
                  <a:srgbClr val="FFFFFF"/>
                </a:solidFill>
                <a:latin typeface="Calibri" pitchFamily="34" charset="0"/>
                <a:sym typeface="Calibri" pitchFamily="34" charset="0"/>
              </a:endParaRPr>
            </a:p>
          </p:txBody>
        </p:sp>
        <p:sp>
          <p:nvSpPr>
            <p:cNvPr id="17431" name="椭圆形标注 19"/>
            <p:cNvSpPr>
              <a:spLocks noChangeArrowheads="1"/>
            </p:cNvSpPr>
            <p:nvPr/>
          </p:nvSpPr>
          <p:spPr bwMode="auto">
            <a:xfrm flipH="1">
              <a:off x="533400" y="0"/>
              <a:ext cx="720725" cy="493713"/>
            </a:xfrm>
            <a:prstGeom prst="wedgeEllipseCallout">
              <a:avLst>
                <a:gd name="adj1" fmla="val -27065"/>
                <a:gd name="adj2" fmla="val 71625"/>
              </a:avLst>
            </a:prstGeom>
            <a:solidFill>
              <a:srgbClr val="E36C09"/>
            </a:solidFill>
            <a:ln>
              <a:noFill/>
            </a:ln>
            <a:extLst>
              <a:ext uri="{91240B29-F687-4F45-9708-019B960494DF}">
                <a14:hiddenLine xmlns:a14="http://schemas.microsoft.com/office/drawing/2010/main" w="25400">
                  <a:solidFill>
                    <a:srgbClr val="000000"/>
                  </a:solidFill>
                  <a:bevel/>
                  <a:headEnd/>
                  <a:tailEnd/>
                </a14:hiddenLine>
              </a:ext>
            </a:extLst>
          </p:spPr>
          <p:txBody>
            <a:bodyPr lIns="0" tIns="0" rIns="0" bIns="0"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r>
                <a:rPr lang="en-US" altLang="zh-CN" sz="2400" b="1">
                  <a:solidFill>
                    <a:srgbClr val="FFFFFF"/>
                  </a:solidFill>
                  <a:latin typeface="Agency FB" pitchFamily="34" charset="0"/>
                  <a:ea typeface="微软雅黑" pitchFamily="34" charset="-122"/>
                  <a:sym typeface="Times New Roman" pitchFamily="18" charset="0"/>
                </a:rPr>
                <a:t>04</a:t>
              </a:r>
              <a:endParaRPr lang="zh-CN" altLang="en-US"/>
            </a:p>
          </p:txBody>
        </p:sp>
        <p:sp>
          <p:nvSpPr>
            <p:cNvPr id="17432" name="任意多边形 20"/>
            <p:cNvSpPr>
              <a:spLocks noChangeArrowheads="1"/>
            </p:cNvSpPr>
            <p:nvPr/>
          </p:nvSpPr>
          <p:spPr bwMode="auto">
            <a:xfrm>
              <a:off x="0" y="1006475"/>
              <a:ext cx="1774825" cy="2747963"/>
            </a:xfrm>
            <a:custGeom>
              <a:avLst/>
              <a:gdLst>
                <a:gd name="T0" fmla="*/ 1570696 w 1293018"/>
                <a:gd name="T1" fmla="*/ 0 h 2000700"/>
                <a:gd name="T2" fmla="*/ 1714058 w 1293018"/>
                <a:gd name="T3" fmla="*/ 247494 h 2000700"/>
                <a:gd name="T4" fmla="*/ 2189331 w 1293018"/>
                <a:gd name="T5" fmla="*/ 247494 h 2000700"/>
                <a:gd name="T6" fmla="*/ 2436164 w 1293018"/>
                <a:gd name="T7" fmla="*/ 494643 h 2000700"/>
                <a:gd name="T8" fmla="*/ 2436164 w 1293018"/>
                <a:gd name="T9" fmla="*/ 3527180 h 2000700"/>
                <a:gd name="T10" fmla="*/ 2189331 w 1293018"/>
                <a:gd name="T11" fmla="*/ 3774329 h 2000700"/>
                <a:gd name="T12" fmla="*/ 246833 w 1293018"/>
                <a:gd name="T13" fmla="*/ 3774329 h 2000700"/>
                <a:gd name="T14" fmla="*/ 0 w 1293018"/>
                <a:gd name="T15" fmla="*/ 3527180 h 2000700"/>
                <a:gd name="T16" fmla="*/ 0 w 1293018"/>
                <a:gd name="T17" fmla="*/ 494643 h 2000700"/>
                <a:gd name="T18" fmla="*/ 246833 w 1293018"/>
                <a:gd name="T19" fmla="*/ 247494 h 2000700"/>
                <a:gd name="T20" fmla="*/ 1427331 w 1293018"/>
                <a:gd name="T21" fmla="*/ 247494 h 2000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3018"/>
                <a:gd name="T34" fmla="*/ 0 h 2000700"/>
                <a:gd name="T35" fmla="*/ 1293018 w 1293018"/>
                <a:gd name="T36" fmla="*/ 2000700 h 2000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lnTo>
                    <a:pt x="833662" y="0"/>
                  </a:lnTo>
                  <a:close/>
                </a:path>
              </a:pathLst>
            </a:custGeom>
            <a:solidFill>
              <a:srgbClr val="E36C09"/>
            </a:solidFill>
            <a:ln w="3175">
              <a:solidFill>
                <a:schemeClr val="bg1"/>
              </a:solidFill>
              <a:bevel/>
              <a:headEnd/>
              <a:tailEnd/>
            </a:ln>
          </p:spPr>
          <p:txBody>
            <a:bodyPr anchor="ctr"/>
            <a:lstStyle>
              <a:lvl1pPr eaLnBrk="0" hangingPunct="0">
                <a:defRPr sz="2100">
                  <a:solidFill>
                    <a:schemeClr val="tx1"/>
                  </a:solidFill>
                  <a:latin typeface="Arial" pitchFamily="34" charset="0"/>
                  <a:ea typeface="宋体" pitchFamily="2" charset="-122"/>
                </a:defRPr>
              </a:lvl1pPr>
              <a:lvl2pPr marL="742950" indent="-285750" eaLnBrk="0" hangingPunct="0">
                <a:defRPr sz="2100">
                  <a:solidFill>
                    <a:schemeClr val="tx1"/>
                  </a:solidFill>
                  <a:latin typeface="Arial" pitchFamily="34" charset="0"/>
                  <a:ea typeface="宋体" pitchFamily="2" charset="-122"/>
                </a:defRPr>
              </a:lvl2pPr>
              <a:lvl3pPr marL="1143000" indent="-228600" eaLnBrk="0" hangingPunct="0">
                <a:defRPr sz="2100">
                  <a:solidFill>
                    <a:schemeClr val="tx1"/>
                  </a:solidFill>
                  <a:latin typeface="Arial" pitchFamily="34" charset="0"/>
                  <a:ea typeface="宋体" pitchFamily="2" charset="-122"/>
                </a:defRPr>
              </a:lvl3pPr>
              <a:lvl4pPr marL="1600200" indent="-228600" eaLnBrk="0" hangingPunct="0">
                <a:defRPr sz="2100">
                  <a:solidFill>
                    <a:schemeClr val="tx1"/>
                  </a:solidFill>
                  <a:latin typeface="Arial" pitchFamily="34" charset="0"/>
                  <a:ea typeface="宋体" pitchFamily="2" charset="-122"/>
                </a:defRPr>
              </a:lvl4pPr>
              <a:lvl5pPr marL="2057400" indent="-228600" eaLnBrk="0" hangingPunct="0">
                <a:defRPr sz="2100">
                  <a:solidFill>
                    <a:schemeClr val="tx1"/>
                  </a:solidFill>
                  <a:latin typeface="Arial" pitchFamily="34" charset="0"/>
                  <a:ea typeface="宋体" pitchFamily="2" charset="-122"/>
                </a:defRPr>
              </a:lvl5pPr>
              <a:lvl6pPr marL="25146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6pPr>
              <a:lvl7pPr marL="29718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7pPr>
              <a:lvl8pPr marL="34290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8pPr>
              <a:lvl9pPr marL="3886200" indent="-228600" defTabSz="1089025" eaLnBrk="0" fontAlgn="base" hangingPunct="0">
                <a:spcBef>
                  <a:spcPct val="0"/>
                </a:spcBef>
                <a:spcAft>
                  <a:spcPct val="0"/>
                </a:spcAft>
                <a:buFont typeface="Arial" pitchFamily="34" charset="0"/>
                <a:defRPr sz="2100">
                  <a:solidFill>
                    <a:schemeClr val="tx1"/>
                  </a:solidFill>
                  <a:latin typeface="Arial" pitchFamily="34" charset="0"/>
                  <a:ea typeface="宋体" pitchFamily="2" charset="-122"/>
                </a:defRPr>
              </a:lvl9pPr>
            </a:lstStyle>
            <a:p>
              <a:pPr algn="ctr" eaLnBrk="1" hangingPunct="1">
                <a:lnSpc>
                  <a:spcPct val="150000"/>
                </a:lnSpc>
              </a:pPr>
              <a:endParaRPr lang="zh-CN" altLang="en-US" dirty="0"/>
            </a:p>
          </p:txBody>
        </p:sp>
      </p:grpSp>
      <p:sp>
        <p:nvSpPr>
          <p:cNvPr id="52" name="Text Box 15"/>
          <p:cNvSpPr txBox="1">
            <a:spLocks noChangeArrowheads="1"/>
          </p:cNvSpPr>
          <p:nvPr/>
        </p:nvSpPr>
        <p:spPr bwMode="gray">
          <a:xfrm>
            <a:off x="2061704" y="3364057"/>
            <a:ext cx="18435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订单</a:t>
            </a:r>
            <a:r>
              <a:rPr lang="zh-CN" altLang="en-US" sz="1400" dirty="0" smtClean="0">
                <a:solidFill>
                  <a:schemeClr val="bg1"/>
                </a:solidFill>
                <a:latin typeface="微软雅黑" panose="020B0503020204020204" pitchFamily="34" charset="-122"/>
                <a:ea typeface="微软雅黑" panose="020B0503020204020204" pitchFamily="34" charset="-122"/>
              </a:rPr>
              <a:t>跟踪</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订单验收</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本地入藏</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催缺与退订</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送</a:t>
            </a:r>
            <a:r>
              <a:rPr lang="zh-CN" altLang="en-US" sz="1400" dirty="0">
                <a:solidFill>
                  <a:schemeClr val="bg1"/>
                </a:solidFill>
                <a:latin typeface="微软雅黑" panose="020B0503020204020204" pitchFamily="34" charset="-122"/>
                <a:ea typeface="微软雅黑" panose="020B0503020204020204" pitchFamily="34" charset="-122"/>
              </a:rPr>
              <a:t>编交接</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电子资源</a:t>
            </a:r>
            <a:r>
              <a:rPr lang="zh-CN" altLang="en-US" sz="1400" dirty="0" smtClean="0">
                <a:solidFill>
                  <a:schemeClr val="bg1"/>
                </a:solidFill>
                <a:latin typeface="微软雅黑" panose="020B0503020204020204" pitchFamily="34" charset="-122"/>
                <a:ea typeface="微软雅黑" panose="020B0503020204020204" pitchFamily="34" charset="-122"/>
              </a:rPr>
              <a:t>采购管理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3" name="Text Box 16"/>
          <p:cNvSpPr txBox="1">
            <a:spLocks noChangeArrowheads="1"/>
          </p:cNvSpPr>
          <p:nvPr/>
        </p:nvSpPr>
        <p:spPr bwMode="gray">
          <a:xfrm>
            <a:off x="6441325" y="3417878"/>
            <a:ext cx="1540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用户管理</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纸本书管理</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电子书管理</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订单</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查询统计</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基本信息管理</a:t>
            </a:r>
          </a:p>
        </p:txBody>
      </p:sp>
      <p:sp>
        <p:nvSpPr>
          <p:cNvPr id="54" name="Text Box 17"/>
          <p:cNvSpPr txBox="1">
            <a:spLocks noChangeArrowheads="1"/>
          </p:cNvSpPr>
          <p:nvPr/>
        </p:nvSpPr>
        <p:spPr bwMode="gray">
          <a:xfrm>
            <a:off x="2070610" y="2788608"/>
            <a:ext cx="1749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b="1" dirty="0">
                <a:solidFill>
                  <a:srgbClr val="FFFFFF"/>
                </a:solidFill>
                <a:latin typeface="微软雅黑" panose="020B0503020204020204" pitchFamily="34" charset="-122"/>
                <a:ea typeface="微软雅黑" panose="020B0503020204020204" pitchFamily="34" charset="-122"/>
              </a:rPr>
              <a:t>成员</a:t>
            </a:r>
            <a:r>
              <a:rPr lang="zh-CN" altLang="en-US" sz="1600" b="1" dirty="0" smtClean="0">
                <a:solidFill>
                  <a:srgbClr val="FFFFFF"/>
                </a:solidFill>
                <a:latin typeface="微软雅黑" panose="020B0503020204020204" pitchFamily="34" charset="-122"/>
                <a:ea typeface="微软雅黑" panose="020B0503020204020204" pitchFamily="34" charset="-122"/>
              </a:rPr>
              <a:t>馆本地</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6" name="Line 26"/>
          <p:cNvSpPr>
            <a:spLocks noChangeShapeType="1"/>
          </p:cNvSpPr>
          <p:nvPr/>
        </p:nvSpPr>
        <p:spPr bwMode="gray">
          <a:xfrm>
            <a:off x="2093819" y="3240734"/>
            <a:ext cx="1750692" cy="0"/>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b="1">
              <a:latin typeface="微软雅黑" panose="020B0503020204020204" pitchFamily="34" charset="-122"/>
              <a:ea typeface="微软雅黑" panose="020B0503020204020204" pitchFamily="34" charset="-122"/>
            </a:endParaRPr>
          </a:p>
        </p:txBody>
      </p:sp>
      <p:sp>
        <p:nvSpPr>
          <p:cNvPr id="57" name="Text Box 27"/>
          <p:cNvSpPr txBox="1">
            <a:spLocks noChangeArrowheads="1"/>
          </p:cNvSpPr>
          <p:nvPr/>
        </p:nvSpPr>
        <p:spPr bwMode="gray">
          <a:xfrm>
            <a:off x="4239602" y="2831470"/>
            <a:ext cx="1749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b="1" dirty="0">
                <a:solidFill>
                  <a:srgbClr val="FFFFFF"/>
                </a:solidFill>
                <a:latin typeface="微软雅黑" panose="020B0503020204020204" pitchFamily="34" charset="-122"/>
                <a:ea typeface="微软雅黑" panose="020B0503020204020204" pitchFamily="34" charset="-122"/>
              </a:rPr>
              <a:t>出版社</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58" name="Line 35"/>
          <p:cNvSpPr>
            <a:spLocks noChangeShapeType="1"/>
          </p:cNvSpPr>
          <p:nvPr/>
        </p:nvSpPr>
        <p:spPr bwMode="gray">
          <a:xfrm>
            <a:off x="4220552" y="3230070"/>
            <a:ext cx="1773901" cy="10664"/>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b="1">
              <a:latin typeface="微软雅黑" panose="020B0503020204020204" pitchFamily="34" charset="-122"/>
              <a:ea typeface="微软雅黑" panose="020B0503020204020204" pitchFamily="34" charset="-122"/>
            </a:endParaRPr>
          </a:p>
        </p:txBody>
      </p:sp>
      <p:sp>
        <p:nvSpPr>
          <p:cNvPr id="59" name="Text Box 36"/>
          <p:cNvSpPr txBox="1">
            <a:spLocks noChangeArrowheads="1"/>
          </p:cNvSpPr>
          <p:nvPr/>
        </p:nvSpPr>
        <p:spPr bwMode="gray">
          <a:xfrm>
            <a:off x="6375931" y="2831470"/>
            <a:ext cx="1749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b="1" dirty="0" smtClean="0">
                <a:solidFill>
                  <a:srgbClr val="FFFFFF"/>
                </a:solidFill>
                <a:latin typeface="微软雅黑" panose="020B0503020204020204" pitchFamily="34" charset="-122"/>
                <a:ea typeface="微软雅黑" panose="020B0503020204020204" pitchFamily="34" charset="-122"/>
              </a:rPr>
              <a:t>馆配</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60" name="Line 38"/>
          <p:cNvSpPr>
            <a:spLocks noChangeShapeType="1"/>
          </p:cNvSpPr>
          <p:nvPr/>
        </p:nvSpPr>
        <p:spPr bwMode="gray">
          <a:xfrm>
            <a:off x="6375931" y="3230070"/>
            <a:ext cx="1749425" cy="10664"/>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b="1">
              <a:latin typeface="微软雅黑" panose="020B0503020204020204" pitchFamily="34" charset="-122"/>
              <a:ea typeface="微软雅黑" panose="020B0503020204020204" pitchFamily="34" charset="-122"/>
            </a:endParaRPr>
          </a:p>
        </p:txBody>
      </p:sp>
      <p:sp>
        <p:nvSpPr>
          <p:cNvPr id="61" name="Rectangle 39"/>
          <p:cNvSpPr>
            <a:spLocks noChangeArrowheads="1"/>
          </p:cNvSpPr>
          <p:nvPr/>
        </p:nvSpPr>
        <p:spPr bwMode="gray">
          <a:xfrm>
            <a:off x="4346948" y="3392632"/>
            <a:ext cx="154682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用户管理</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纸本书管理</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电子书管理</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订单</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查询统计</a:t>
            </a:r>
            <a:endParaRPr lang="en-US" altLang="zh-CN" sz="1400" dirty="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基本</a:t>
            </a:r>
            <a:r>
              <a:rPr lang="zh-CN" altLang="en-US" sz="1400" dirty="0" smtClean="0">
                <a:solidFill>
                  <a:schemeClr val="bg1"/>
                </a:solidFill>
                <a:latin typeface="微软雅黑" panose="020B0503020204020204" pitchFamily="34" charset="-122"/>
                <a:ea typeface="微软雅黑" panose="020B0503020204020204" pitchFamily="34" charset="-122"/>
              </a:rPr>
              <a:t>信息管理</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80975" indent="-180975">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信息服务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2" name="Text Box 16"/>
          <p:cNvSpPr txBox="1">
            <a:spLocks noChangeArrowheads="1"/>
          </p:cNvSpPr>
          <p:nvPr/>
        </p:nvSpPr>
        <p:spPr bwMode="gray">
          <a:xfrm>
            <a:off x="8514558" y="3416817"/>
            <a:ext cx="17210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80975" indent="-180975" eaLnBrk="1" hangingPunct="1">
              <a:buFont typeface="Arial" panose="020B0604020202020204" pitchFamily="34" charset="0"/>
              <a:buChar char="•"/>
            </a:pPr>
            <a:r>
              <a:rPr lang="zh-CN" altLang="en-US" sz="1400" dirty="0" smtClean="0">
                <a:solidFill>
                  <a:srgbClr val="FFFFFF"/>
                </a:solidFill>
                <a:latin typeface="微软雅黑" panose="020B0503020204020204" pitchFamily="34" charset="-122"/>
                <a:ea typeface="微软雅黑" panose="020B0503020204020204" pitchFamily="34" charset="-122"/>
              </a:rPr>
              <a:t>出版社</a:t>
            </a:r>
            <a:r>
              <a:rPr lang="en-US" altLang="zh-CN" sz="1400" dirty="0" smtClean="0">
                <a:solidFill>
                  <a:srgbClr val="FFFFFF"/>
                </a:solidFill>
                <a:latin typeface="微软雅黑" panose="020B0503020204020204" pitchFamily="34" charset="-122"/>
                <a:ea typeface="微软雅黑" panose="020B0503020204020204" pitchFamily="34" charset="-122"/>
              </a:rPr>
              <a:t>ERP</a:t>
            </a:r>
          </a:p>
          <a:p>
            <a:pPr marL="180975" indent="-180975" eaLnBrk="1" hangingPunct="1">
              <a:buFont typeface="Arial" panose="020B0604020202020204" pitchFamily="34" charset="0"/>
              <a:buChar char="•"/>
            </a:pPr>
            <a:r>
              <a:rPr lang="zh-CN" altLang="en-US" sz="1400" dirty="0">
                <a:solidFill>
                  <a:srgbClr val="FFFFFF"/>
                </a:solidFill>
                <a:latin typeface="微软雅黑" panose="020B0503020204020204" pitchFamily="34" charset="-122"/>
                <a:ea typeface="微软雅黑" panose="020B0503020204020204" pitchFamily="34" charset="-122"/>
              </a:rPr>
              <a:t>馆</a:t>
            </a:r>
            <a:r>
              <a:rPr lang="zh-CN" altLang="en-US" sz="1400" dirty="0" smtClean="0">
                <a:solidFill>
                  <a:srgbClr val="FFFFFF"/>
                </a:solidFill>
                <a:latin typeface="微软雅黑" panose="020B0503020204020204" pitchFamily="34" charset="-122"/>
                <a:ea typeface="微软雅黑" panose="020B0503020204020204" pitchFamily="34" charset="-122"/>
              </a:rPr>
              <a:t>配</a:t>
            </a:r>
            <a:r>
              <a:rPr lang="en-US" altLang="zh-CN" sz="1400" dirty="0" smtClean="0">
                <a:solidFill>
                  <a:srgbClr val="FFFFFF"/>
                </a:solidFill>
                <a:latin typeface="微软雅黑" panose="020B0503020204020204" pitchFamily="34" charset="-122"/>
                <a:ea typeface="微软雅黑" panose="020B0503020204020204" pitchFamily="34" charset="-122"/>
              </a:rPr>
              <a:t>ERP</a:t>
            </a:r>
          </a:p>
          <a:p>
            <a:pPr marL="180975" indent="-180975" eaLnBrk="1" hangingPunct="1">
              <a:buFont typeface="Arial" panose="020B0604020202020204" pitchFamily="34" charset="0"/>
              <a:buChar char="•"/>
            </a:pPr>
            <a:r>
              <a:rPr lang="en-US" altLang="zh-CN" sz="1400" dirty="0" smtClean="0">
                <a:solidFill>
                  <a:srgbClr val="FFFFFF"/>
                </a:solidFill>
                <a:latin typeface="微软雅黑" panose="020B0503020204020204" pitchFamily="34" charset="-122"/>
                <a:ea typeface="微软雅黑" panose="020B0503020204020204" pitchFamily="34" charset="-122"/>
              </a:rPr>
              <a:t>CNONIX</a:t>
            </a:r>
          </a:p>
          <a:p>
            <a:pPr marL="180975" indent="-180975" eaLnBrk="1" hangingPunct="1">
              <a:buFont typeface="Arial" panose="020B0604020202020204" pitchFamily="34" charset="0"/>
              <a:buChar char="•"/>
            </a:pPr>
            <a:r>
              <a:rPr lang="en-US" altLang="zh-CN" sz="1400" dirty="0" smtClean="0">
                <a:solidFill>
                  <a:srgbClr val="FFFFFF"/>
                </a:solidFill>
                <a:latin typeface="微软雅黑" panose="020B0503020204020204" pitchFamily="34" charset="-122"/>
                <a:ea typeface="微软雅黑" panose="020B0503020204020204" pitchFamily="34" charset="-122"/>
              </a:rPr>
              <a:t>E</a:t>
            </a:r>
            <a:r>
              <a:rPr lang="zh-CN" altLang="en-US" sz="1400" dirty="0" smtClean="0">
                <a:solidFill>
                  <a:srgbClr val="FFFFFF"/>
                </a:solidFill>
                <a:latin typeface="微软雅黑" panose="020B0503020204020204" pitchFamily="34" charset="-122"/>
                <a:ea typeface="微软雅黑" panose="020B0503020204020204" pitchFamily="34" charset="-122"/>
              </a:rPr>
              <a:t>读</a:t>
            </a:r>
            <a:endParaRPr lang="en-US" altLang="zh-CN" sz="1400" dirty="0">
              <a:solidFill>
                <a:srgbClr val="FFFFFF"/>
              </a:solidFill>
              <a:latin typeface="微软雅黑" panose="020B0503020204020204" pitchFamily="34" charset="-122"/>
              <a:ea typeface="微软雅黑" panose="020B0503020204020204" pitchFamily="34" charset="-122"/>
            </a:endParaRPr>
          </a:p>
          <a:p>
            <a:pPr marL="180975" indent="-180975" eaLnBrk="1" hangingPunct="1">
              <a:buFont typeface="Arial" panose="020B0604020202020204" pitchFamily="34" charset="0"/>
              <a:buChar char="•"/>
            </a:pPr>
            <a:r>
              <a:rPr lang="en-US" altLang="zh-CN" sz="1400" dirty="0" smtClean="0">
                <a:solidFill>
                  <a:srgbClr val="FFFFFF"/>
                </a:solidFill>
                <a:latin typeface="微软雅黑" panose="020B0503020204020204" pitchFamily="34" charset="-122"/>
                <a:ea typeface="微软雅黑" panose="020B0503020204020204" pitchFamily="34" charset="-122"/>
              </a:rPr>
              <a:t>CALIS</a:t>
            </a:r>
            <a:r>
              <a:rPr lang="zh-CN" altLang="en-US" sz="1400" dirty="0" smtClean="0">
                <a:solidFill>
                  <a:srgbClr val="FFFFFF"/>
                </a:solidFill>
                <a:latin typeface="微软雅黑" panose="020B0503020204020204" pitchFamily="34" charset="-122"/>
                <a:ea typeface="微软雅黑" panose="020B0503020204020204" pitchFamily="34" charset="-122"/>
              </a:rPr>
              <a:t>编目前置</a:t>
            </a:r>
            <a:endParaRPr lang="en-US" altLang="zh-CN" sz="1400" dirty="0" smtClean="0">
              <a:solidFill>
                <a:srgbClr val="FFFFFF"/>
              </a:solidFill>
              <a:latin typeface="微软雅黑" panose="020B0503020204020204" pitchFamily="34" charset="-122"/>
              <a:ea typeface="微软雅黑" panose="020B0503020204020204" pitchFamily="34" charset="-122"/>
            </a:endParaRPr>
          </a:p>
          <a:p>
            <a:pPr marL="180975" indent="-180975" eaLnBrk="1" hangingPunct="1">
              <a:buFont typeface="Arial" panose="020B0604020202020204" pitchFamily="34" charset="0"/>
              <a:buChar char="•"/>
            </a:pPr>
            <a:r>
              <a:rPr lang="zh-CN" altLang="en-US" sz="1400" dirty="0" smtClean="0">
                <a:solidFill>
                  <a:srgbClr val="FFFFFF"/>
                </a:solidFill>
                <a:latin typeface="微软雅黑" panose="020B0503020204020204" pitchFamily="34" charset="-122"/>
                <a:ea typeface="微软雅黑" panose="020B0503020204020204" pitchFamily="34" charset="-122"/>
              </a:rPr>
              <a:t>成员馆本地系统</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63" name="Text Box 36"/>
          <p:cNvSpPr txBox="1">
            <a:spLocks noChangeArrowheads="1"/>
          </p:cNvSpPr>
          <p:nvPr/>
        </p:nvSpPr>
        <p:spPr bwMode="gray">
          <a:xfrm>
            <a:off x="8510948" y="2831470"/>
            <a:ext cx="1749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1600" b="1" dirty="0" smtClean="0">
                <a:solidFill>
                  <a:srgbClr val="FFFFFF"/>
                </a:solidFill>
                <a:latin typeface="微软雅黑" panose="020B0503020204020204" pitchFamily="34" charset="-122"/>
                <a:ea typeface="微软雅黑" panose="020B0503020204020204" pitchFamily="34" charset="-122"/>
              </a:rPr>
              <a:t>系统互通</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64" name="Line 38"/>
          <p:cNvSpPr>
            <a:spLocks noChangeShapeType="1"/>
          </p:cNvSpPr>
          <p:nvPr/>
        </p:nvSpPr>
        <p:spPr bwMode="gray">
          <a:xfrm>
            <a:off x="8503803" y="3251354"/>
            <a:ext cx="1750869" cy="0"/>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b="1">
              <a:latin typeface="微软雅黑" panose="020B0503020204020204" pitchFamily="34" charset="-122"/>
              <a:ea typeface="微软雅黑" panose="020B0503020204020204" pitchFamily="34" charset="-122"/>
            </a:endParaRPr>
          </a:p>
        </p:txBody>
      </p:sp>
      <p:sp>
        <p:nvSpPr>
          <p:cNvPr id="65" name="标题 1"/>
          <p:cNvSpPr txBox="1">
            <a:spLocks/>
          </p:cNvSpPr>
          <p:nvPr/>
        </p:nvSpPr>
        <p:spPr>
          <a:xfrm>
            <a:off x="2538083" y="295411"/>
            <a:ext cx="8534400" cy="584775"/>
          </a:xfrm>
          <a:prstGeom prst="rect">
            <a:avLst/>
          </a:prstGeom>
        </p:spPr>
        <p:txBody>
          <a:bodyPr wrap="square">
            <a:spAutoFit/>
          </a:bodyPr>
          <a:lstStyle>
            <a:defPPr>
              <a:defRPr lang="en-US"/>
            </a:defPPr>
            <a:lvl1pPr>
              <a:defRPr sz="2400" b="1">
                <a:solidFill>
                  <a:srgbClr val="2A687E"/>
                </a:solidFill>
                <a:latin typeface="微软雅黑" pitchFamily="34" charset="-122"/>
                <a:ea typeface="微软雅黑" pitchFamily="34" charset="-122"/>
              </a:defRPr>
            </a:lvl1pPr>
          </a:lstStyle>
          <a:p>
            <a:r>
              <a:rPr lang="en-US" altLang="zh-CN" sz="3200" dirty="0" smtClean="0">
                <a:latin typeface="楷体" panose="02010609060101010101" pitchFamily="49" charset="-122"/>
                <a:ea typeface="楷体" panose="02010609060101010101" pitchFamily="49" charset="-122"/>
              </a:rPr>
              <a:t>CALIS</a:t>
            </a:r>
            <a:r>
              <a:rPr lang="zh-CN" altLang="en-US" sz="3200" dirty="0" smtClean="0">
                <a:latin typeface="楷体" panose="02010609060101010101" pitchFamily="49" charset="-122"/>
                <a:ea typeface="楷体" panose="02010609060101010101" pitchFamily="49" charset="-122"/>
              </a:rPr>
              <a:t>采编一体化平台</a:t>
            </a:r>
            <a:r>
              <a:rPr lang="zh-CN" altLang="en-US" sz="3200" dirty="0">
                <a:latin typeface="楷体" panose="02010609060101010101" pitchFamily="49" charset="-122"/>
                <a:ea typeface="楷体" panose="02010609060101010101" pitchFamily="49" charset="-122"/>
              </a:rPr>
              <a:t>下</a:t>
            </a:r>
            <a:r>
              <a:rPr lang="zh-CN" altLang="en-US" sz="3200" dirty="0" smtClean="0">
                <a:latin typeface="楷体" panose="02010609060101010101" pitchFamily="49" charset="-122"/>
                <a:ea typeface="楷体" panose="02010609060101010101" pitchFamily="49" charset="-122"/>
              </a:rPr>
              <a:t>一阶段开发</a:t>
            </a:r>
            <a:r>
              <a:rPr lang="zh-CN" altLang="en-US" sz="3200" dirty="0">
                <a:latin typeface="楷体" panose="02010609060101010101" pitchFamily="49" charset="-122"/>
                <a:ea typeface="楷体" panose="02010609060101010101" pitchFamily="49" charset="-122"/>
              </a:rPr>
              <a:t>功能列表</a:t>
            </a:r>
          </a:p>
        </p:txBody>
      </p:sp>
      <p:sp>
        <p:nvSpPr>
          <p:cNvPr id="3" name="圆角矩形 2"/>
          <p:cNvSpPr/>
          <p:nvPr/>
        </p:nvSpPr>
        <p:spPr>
          <a:xfrm>
            <a:off x="2381250" y="5524500"/>
            <a:ext cx="7442546" cy="58156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buClr>
                <a:srgbClr val="D7181F"/>
              </a:buClr>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下一步开发工作：在现有功能完善基础上，进一步开发成员馆本地功能、出版社和馆配功能、与外包系统的互联互通</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05215657"/>
      </p:ext>
    </p:extLst>
  </p:cSld>
  <p:clrMapOvr>
    <a:masterClrMapping/>
  </p:clrMapOvr>
  <p:transition spd="slow" advTm="10000">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61"/>
                                        </p:tgtEl>
                                        <p:attrNameLst>
                                          <p:attrName>style.visibility</p:attrName>
                                        </p:attrNameLst>
                                      </p:cBhvr>
                                      <p:to>
                                        <p:strVal val="visible"/>
                                      </p:to>
                                    </p:set>
                                    <p:anim calcmode="lin" valueType="num">
                                      <p:cBhvr>
                                        <p:cTn id="7" dur="500" fill="hold"/>
                                        <p:tgtEl>
                                          <p:spTgt spid="6161"/>
                                        </p:tgtEl>
                                        <p:attrNameLst>
                                          <p:attrName>ppt_x</p:attrName>
                                        </p:attrNameLst>
                                      </p:cBhvr>
                                      <p:tavLst>
                                        <p:tav tm="0">
                                          <p:val>
                                            <p:strVal val="0-#ppt_w/2"/>
                                          </p:val>
                                        </p:tav>
                                        <p:tav tm="100000">
                                          <p:val>
                                            <p:strVal val="#ppt_x"/>
                                          </p:val>
                                        </p:tav>
                                      </p:tavLst>
                                    </p:anim>
                                    <p:anim calcmode="lin" valueType="num">
                                      <p:cBhvr>
                                        <p:cTn id="8" dur="500" fill="hold"/>
                                        <p:tgtEl>
                                          <p:spTgt spid="61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ppt_x</p:attrName>
                                        </p:attrNameLst>
                                      </p:cBhvr>
                                      <p:tavLst>
                                        <p:tav tm="0">
                                          <p:val>
                                            <p:strVal val="0-#ppt_w/2"/>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ppt_x</p:attrName>
                                        </p:attrNameLst>
                                      </p:cBhvr>
                                      <p:tavLst>
                                        <p:tav tm="0">
                                          <p:val>
                                            <p:strVal val="0-#ppt_w/2"/>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000"/>
                            </p:stCondLst>
                            <p:childTnLst>
                              <p:par>
                                <p:cTn id="21" presetID="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ppt_x</p:attrName>
                                        </p:attrNameLst>
                                      </p:cBhvr>
                                      <p:tavLst>
                                        <p:tav tm="0">
                                          <p:val>
                                            <p:strVal val="0-#ppt_w/2"/>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3000"/>
                            </p:stCondLst>
                            <p:childTnLst>
                              <p:par>
                                <p:cTn id="26" presetID="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ppt_x</p:attrName>
                                        </p:attrNameLst>
                                      </p:cBhvr>
                                      <p:tavLst>
                                        <p:tav tm="0">
                                          <p:val>
                                            <p:strVal val="0-#ppt_w/2"/>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rcRect/>
          <a:stretch>
            <a:fillRect/>
          </a:stretch>
        </p:blipFill>
        <p:spPr bwMode="auto">
          <a:xfrm>
            <a:off x="4959401" y="1923524"/>
            <a:ext cx="2238215" cy="1969965"/>
          </a:xfrm>
          <a:prstGeom prst="rect">
            <a:avLst/>
          </a:prstGeom>
          <a:noFill/>
          <a:ln w="9525">
            <a:noFill/>
            <a:miter lim="800000"/>
            <a:headEnd/>
            <a:tailEnd/>
          </a:ln>
        </p:spPr>
      </p:pic>
      <p:pic>
        <p:nvPicPr>
          <p:cNvPr id="5" name="图片 4" descr="谢.png"/>
          <p:cNvPicPr>
            <a:picLocks noChangeAspect="1"/>
          </p:cNvPicPr>
          <p:nvPr/>
        </p:nvPicPr>
        <p:blipFill>
          <a:blip r:embed="rId3" cstate="print"/>
          <a:srcRect r="-5178" b="53973"/>
          <a:stretch>
            <a:fillRect/>
          </a:stretch>
        </p:blipFill>
        <p:spPr>
          <a:xfrm>
            <a:off x="5356959" y="2183584"/>
            <a:ext cx="520493" cy="520493"/>
          </a:xfrm>
          <a:prstGeom prst="rect">
            <a:avLst/>
          </a:prstGeom>
        </p:spPr>
      </p:pic>
      <p:pic>
        <p:nvPicPr>
          <p:cNvPr id="6" name="图片 5" descr="谢.png"/>
          <p:cNvPicPr>
            <a:picLocks noChangeAspect="1"/>
          </p:cNvPicPr>
          <p:nvPr/>
        </p:nvPicPr>
        <p:blipFill>
          <a:blip r:embed="rId3" cstate="print"/>
          <a:srcRect r="-5178" b="53973"/>
          <a:stretch>
            <a:fillRect/>
          </a:stretch>
        </p:blipFill>
        <p:spPr>
          <a:xfrm>
            <a:off x="5355438" y="3035402"/>
            <a:ext cx="520493" cy="520493"/>
          </a:xfrm>
          <a:prstGeom prst="rect">
            <a:avLst/>
          </a:prstGeom>
        </p:spPr>
      </p:pic>
      <p:pic>
        <p:nvPicPr>
          <p:cNvPr id="7" name="图片 6" descr="22.png"/>
          <p:cNvPicPr>
            <a:picLocks noChangeAspect="1"/>
          </p:cNvPicPr>
          <p:nvPr/>
        </p:nvPicPr>
        <p:blipFill>
          <a:blip r:embed="rId4" cstate="print"/>
          <a:srcRect b="50000"/>
          <a:stretch>
            <a:fillRect/>
          </a:stretch>
        </p:blipFill>
        <p:spPr>
          <a:xfrm>
            <a:off x="6364830" y="2158012"/>
            <a:ext cx="520493" cy="563868"/>
          </a:xfrm>
          <a:prstGeom prst="rect">
            <a:avLst/>
          </a:prstGeom>
        </p:spPr>
      </p:pic>
      <p:pic>
        <p:nvPicPr>
          <p:cNvPr id="8" name="图片 7" descr="2.png"/>
          <p:cNvPicPr>
            <a:picLocks noChangeAspect="1"/>
          </p:cNvPicPr>
          <p:nvPr/>
        </p:nvPicPr>
        <p:blipFill>
          <a:blip r:embed="rId5" cstate="print"/>
          <a:srcRect b="50000"/>
          <a:stretch>
            <a:fillRect/>
          </a:stretch>
        </p:blipFill>
        <p:spPr>
          <a:xfrm>
            <a:off x="6347910" y="3035402"/>
            <a:ext cx="521086" cy="607241"/>
          </a:xfrm>
          <a:prstGeom prst="rect">
            <a:avLst/>
          </a:prstGeom>
        </p:spPr>
      </p:pic>
    </p:spTree>
    <p:extLst>
      <p:ext uri="{BB962C8B-B14F-4D97-AF65-F5344CB8AC3E}">
        <p14:creationId xmlns:p14="http://schemas.microsoft.com/office/powerpoint/2010/main" val="1264003404"/>
      </p:ext>
    </p:extLst>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33600" y="96441"/>
            <a:ext cx="9458325" cy="1143000"/>
          </a:xfrm>
        </p:spPr>
        <p:txBody>
          <a:bodyPr>
            <a:normAutofit/>
          </a:bodyPr>
          <a:lstStyle/>
          <a:p>
            <a:r>
              <a:rPr lang="zh-CN" altLang="en-US" sz="4000" dirty="0" smtClean="0"/>
              <a:t>中文名称规范联合检索系统工作进展</a:t>
            </a:r>
            <a:endParaRPr lang="zh-CN" altLang="en-US" sz="4000" dirty="0"/>
          </a:p>
        </p:txBody>
      </p:sp>
      <p:sp>
        <p:nvSpPr>
          <p:cNvPr id="3" name="内容占位符 2"/>
          <p:cNvSpPr>
            <a:spLocks noGrp="1"/>
          </p:cNvSpPr>
          <p:nvPr>
            <p:ph idx="1"/>
          </p:nvPr>
        </p:nvSpPr>
        <p:spPr>
          <a:xfrm>
            <a:off x="609600" y="1196752"/>
            <a:ext cx="11343051" cy="648072"/>
          </a:xfrm>
        </p:spPr>
        <p:txBody>
          <a:bodyPr>
            <a:normAutofit/>
          </a:bodyPr>
          <a:lstStyle/>
          <a:p>
            <a:pPr>
              <a:buBlip>
                <a:blip r:embed="rId2"/>
              </a:buBlip>
            </a:pPr>
            <a:r>
              <a:rPr lang="zh-CN" altLang="zh-CN" sz="2600" dirty="0" smtClean="0"/>
              <a:t>成员单位</a:t>
            </a:r>
            <a:r>
              <a:rPr lang="zh-CN" altLang="en-US" sz="2600" dirty="0" smtClean="0"/>
              <a:t>在线检索下载总量统计</a:t>
            </a:r>
            <a:r>
              <a:rPr lang="zh-CN" altLang="en-US" sz="2600" dirty="0"/>
              <a:t>（截至</a:t>
            </a:r>
            <a:r>
              <a:rPr lang="en-US" altLang="zh-CN" sz="2600" dirty="0"/>
              <a:t>2018</a:t>
            </a:r>
            <a:r>
              <a:rPr lang="zh-CN" altLang="en-US" sz="2600" dirty="0"/>
              <a:t>年</a:t>
            </a:r>
            <a:r>
              <a:rPr lang="en-US" altLang="zh-CN" sz="2600" dirty="0"/>
              <a:t>10</a:t>
            </a:r>
            <a:r>
              <a:rPr lang="zh-CN" altLang="en-US" sz="2600" dirty="0"/>
              <a:t>月</a:t>
            </a:r>
            <a:r>
              <a:rPr lang="en-US" altLang="zh-CN" sz="2600" dirty="0"/>
              <a:t>15</a:t>
            </a:r>
            <a:r>
              <a:rPr lang="zh-CN" altLang="en-US" sz="2600" dirty="0"/>
              <a:t>日）</a:t>
            </a:r>
          </a:p>
        </p:txBody>
      </p:sp>
      <p:graphicFrame>
        <p:nvGraphicFramePr>
          <p:cNvPr id="6" name="表格 5"/>
          <p:cNvGraphicFramePr>
            <a:graphicFrameLocks noGrp="1"/>
          </p:cNvGraphicFramePr>
          <p:nvPr>
            <p:extLst>
              <p:ext uri="{D42A27DB-BD31-4B8C-83A1-F6EECF244321}">
                <p14:modId xmlns:p14="http://schemas.microsoft.com/office/powerpoint/2010/main" val="3368516739"/>
              </p:ext>
            </p:extLst>
          </p:nvPr>
        </p:nvGraphicFramePr>
        <p:xfrm>
          <a:off x="623394" y="1844824"/>
          <a:ext cx="11137238" cy="4392490"/>
        </p:xfrm>
        <a:graphic>
          <a:graphicData uri="http://schemas.openxmlformats.org/drawingml/2006/table">
            <a:tbl>
              <a:tblPr/>
              <a:tblGrid>
                <a:gridCol w="3264363"/>
                <a:gridCol w="1728192"/>
                <a:gridCol w="1440160"/>
                <a:gridCol w="960107"/>
                <a:gridCol w="864096"/>
                <a:gridCol w="1885617"/>
                <a:gridCol w="994703"/>
              </a:tblGrid>
              <a:tr h="466321">
                <a:tc>
                  <a:txBody>
                    <a:bodyPr/>
                    <a:lstStyle/>
                    <a:p>
                      <a:pPr algn="ctr">
                        <a:lnSpc>
                          <a:spcPts val="1600"/>
                        </a:lnSpc>
                        <a:spcAft>
                          <a:spcPts val="0"/>
                        </a:spcAft>
                      </a:pPr>
                      <a:r>
                        <a:rPr lang="zh-CN" sz="1400" b="1" kern="100" dirty="0">
                          <a:latin typeface="Calibri"/>
                          <a:ea typeface="宋体"/>
                          <a:cs typeface="Arial"/>
                        </a:rPr>
                        <a:t>数据使用</a:t>
                      </a:r>
                      <a:r>
                        <a:rPr lang="zh-CN" sz="1400" b="1" kern="100" dirty="0" smtClean="0">
                          <a:latin typeface="Calibri"/>
                          <a:ea typeface="宋体"/>
                          <a:cs typeface="Arial"/>
                        </a:rPr>
                        <a:t>方</a:t>
                      </a:r>
                      <a:r>
                        <a:rPr lang="en-US" altLang="zh-CN" sz="1400" b="1" kern="100" dirty="0" smtClean="0">
                          <a:latin typeface="Calibri"/>
                          <a:ea typeface="宋体"/>
                          <a:cs typeface="Arial"/>
                        </a:rPr>
                        <a:t>/</a:t>
                      </a:r>
                      <a:r>
                        <a:rPr lang="en-US" sz="1400" b="1" kern="100" dirty="0" smtClean="0">
                          <a:latin typeface="Calibri"/>
                          <a:ea typeface="宋体"/>
                          <a:cs typeface="Arial"/>
                        </a:rPr>
                        <a:t> </a:t>
                      </a:r>
                      <a:r>
                        <a:rPr lang="zh-CN" sz="1400" b="1" kern="100" dirty="0" smtClean="0">
                          <a:latin typeface="Calibri"/>
                          <a:ea typeface="宋体"/>
                          <a:cs typeface="Arial"/>
                        </a:rPr>
                        <a:t>数据</a:t>
                      </a:r>
                      <a:r>
                        <a:rPr lang="zh-CN" sz="1400" b="1" kern="100" dirty="0">
                          <a:latin typeface="Calibri"/>
                          <a:ea typeface="宋体"/>
                          <a:cs typeface="Arial"/>
                        </a:rPr>
                        <a:t>来源方</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JULAC-HKCAN</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CCS-CMARC</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CALIS</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NLC</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altLang="zh-CN" sz="1400" b="1" kern="100" dirty="0" smtClean="0">
                          <a:solidFill>
                            <a:schemeClr val="tx1"/>
                          </a:solidFill>
                          <a:latin typeface="Calibri"/>
                          <a:ea typeface="宋体"/>
                          <a:cs typeface="Arial"/>
                        </a:rPr>
                        <a:t>CCS-CMMARC21</a:t>
                      </a:r>
                      <a:endParaRPr lang="zh-CN" sz="1400" b="1" kern="100" dirty="0">
                        <a:solidFill>
                          <a:schemeClr val="tx1"/>
                        </a:solidFill>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zh-CN" sz="1400" b="1" kern="100" dirty="0">
                          <a:latin typeface="Calibri"/>
                          <a:ea typeface="宋体"/>
                          <a:cs typeface="Arial"/>
                        </a:rPr>
                        <a:t>总计</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437176">
                <a:tc>
                  <a:txBody>
                    <a:bodyPr/>
                    <a:lstStyle/>
                    <a:p>
                      <a:pPr algn="l"/>
                      <a:r>
                        <a:rPr lang="zh-CN" altLang="en-US" sz="1400" b="1" dirty="0"/>
                        <a:t>国家图书馆</a:t>
                      </a:r>
                      <a:r>
                        <a:rPr lang="en-US" altLang="zh-CN" sz="1400" b="1" dirty="0"/>
                        <a:t>(</a:t>
                      </a:r>
                      <a:r>
                        <a:rPr lang="en-US" sz="1400" b="1" dirty="0"/>
                        <a:t>NLC)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kern="1200" dirty="0" smtClean="0">
                          <a:solidFill>
                            <a:srgbClr val="0000FF"/>
                          </a:solidFill>
                          <a:latin typeface="+mn-lt"/>
                          <a:ea typeface="+mn-ea"/>
                          <a:cs typeface="+mn-cs"/>
                        </a:rPr>
                        <a:t>1717</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394</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3148</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2806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813</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8878</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66321">
                <a:tc>
                  <a:txBody>
                    <a:bodyPr/>
                    <a:lstStyle/>
                    <a:p>
                      <a:pPr algn="l"/>
                      <a:r>
                        <a:rPr lang="zh-CN" altLang="en-US" sz="1400" b="1" dirty="0"/>
                        <a:t>台湾汉学研究中心</a:t>
                      </a:r>
                      <a:r>
                        <a:rPr lang="en-US" altLang="zh-CN" sz="1400" b="1" dirty="0"/>
                        <a:t>(CCS)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576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166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442</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299</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270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1753</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59264">
                <a:tc>
                  <a:txBody>
                    <a:bodyPr/>
                    <a:lstStyle/>
                    <a:p>
                      <a:pPr algn="l"/>
                      <a:r>
                        <a:rPr lang="zh-CN" altLang="en-US" sz="1400" b="1" dirty="0"/>
                        <a:t>香港特别行政区大学图书馆长联席会</a:t>
                      </a:r>
                      <a:r>
                        <a:rPr lang="en-US" altLang="zh-CN" sz="1400" b="1" dirty="0"/>
                        <a:t>(JULAC)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179</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51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86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98</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414</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59264">
                <a:tc>
                  <a:txBody>
                    <a:bodyPr/>
                    <a:lstStyle/>
                    <a:p>
                      <a:pPr algn="l"/>
                      <a:r>
                        <a:rPr lang="zh-CN" altLang="en-US" sz="1400" b="1" dirty="0"/>
                        <a:t>中国高等教育文献保障系统管理中心</a:t>
                      </a:r>
                      <a:r>
                        <a:rPr lang="en-US" altLang="zh-CN" sz="1400" b="1" dirty="0"/>
                        <a:t>(CALIS)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382</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143</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432</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241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35</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1233</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76036">
                <a:tc>
                  <a:txBody>
                    <a:bodyPr/>
                    <a:lstStyle/>
                    <a:p>
                      <a:pPr algn="l"/>
                      <a:r>
                        <a:rPr lang="zh-CN" altLang="en-US" sz="1400" b="1" dirty="0"/>
                        <a:t>澳门科技大学图书馆</a:t>
                      </a:r>
                      <a:r>
                        <a:rPr lang="en-US" altLang="zh-CN" sz="1400" b="1" dirty="0"/>
                        <a:t>(MUST)</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173</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159</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116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a:solidFill>
                            <a:srgbClr val="0000FF"/>
                          </a:solidFill>
                        </a:rPr>
                        <a:t>16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464</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76036">
                <a:tc>
                  <a:txBody>
                    <a:bodyPr/>
                    <a:lstStyle/>
                    <a:p>
                      <a:pPr algn="l"/>
                      <a:r>
                        <a:rPr lang="zh-CN" altLang="en-US" sz="1400" b="1" dirty="0"/>
                        <a:t>澳门大学图书馆</a:t>
                      </a:r>
                      <a:r>
                        <a:rPr lang="en-US" altLang="zh-CN" sz="1400" b="1" dirty="0"/>
                        <a:t>(UMAC)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3</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3</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76036">
                <a:tc>
                  <a:txBody>
                    <a:bodyPr/>
                    <a:lstStyle/>
                    <a:p>
                      <a:pPr algn="l"/>
                      <a:r>
                        <a:rPr lang="zh-CN" altLang="en-US" sz="1400" b="1" dirty="0"/>
                        <a:t>澳门公共图书馆</a:t>
                      </a:r>
                      <a:r>
                        <a:rPr lang="en-US" altLang="zh-CN" sz="1400" b="1" dirty="0"/>
                        <a:t>(DGBP)</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solidFill>
                            <a:srgbClr val="3333FF"/>
                          </a:solidFill>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8</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solidFill>
                            <a:srgbClr val="3333FF"/>
                          </a:solidFill>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solidFill>
                            <a:srgbClr val="3333FF"/>
                          </a:solidFill>
                        </a:rPr>
                        <a:t>1</a:t>
                      </a:r>
                      <a:endParaRPr lang="en-US" altLang="zh-CN" sz="1800" b="1" dirty="0">
                        <a:solidFill>
                          <a:srgbClr val="3333FF"/>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solidFill>
                            <a:srgbClr val="3333FF"/>
                          </a:solidFill>
                        </a:rPr>
                        <a:t>14</a:t>
                      </a:r>
                      <a:endParaRPr lang="zh-CN" altLang="en-US" sz="1800" b="1" dirty="0">
                        <a:solidFill>
                          <a:srgbClr val="3333FF"/>
                        </a:solidFil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76036">
                <a:tc>
                  <a:txBody>
                    <a:bodyPr/>
                    <a:lstStyle/>
                    <a:p>
                      <a:pPr algn="l"/>
                      <a:r>
                        <a:rPr lang="zh-CN" altLang="en-US" sz="1400" b="1" dirty="0"/>
                        <a:t>总计</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3029</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754</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4278</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3563</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1135</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12759</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518993058"/>
      </p:ext>
    </p:ext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85975" y="185589"/>
            <a:ext cx="9150019" cy="998984"/>
          </a:xfrm>
        </p:spPr>
        <p:txBody>
          <a:bodyPr>
            <a:noAutofit/>
          </a:bodyPr>
          <a:lstStyle/>
          <a:p>
            <a:r>
              <a:rPr lang="zh-CN" altLang="en-US" sz="4000" dirty="0" smtClean="0"/>
              <a:t>中文名称规范联合检索系统工作进展</a:t>
            </a:r>
            <a:endParaRPr lang="zh-CN" altLang="en-US" sz="4000" dirty="0"/>
          </a:p>
        </p:txBody>
      </p:sp>
      <p:sp>
        <p:nvSpPr>
          <p:cNvPr id="3" name="内容占位符 2"/>
          <p:cNvSpPr>
            <a:spLocks noGrp="1"/>
          </p:cNvSpPr>
          <p:nvPr>
            <p:ph idx="1"/>
          </p:nvPr>
        </p:nvSpPr>
        <p:spPr>
          <a:xfrm>
            <a:off x="719403" y="1340768"/>
            <a:ext cx="10945216" cy="792088"/>
          </a:xfrm>
        </p:spPr>
        <p:txBody>
          <a:bodyPr>
            <a:normAutofit/>
          </a:bodyPr>
          <a:lstStyle/>
          <a:p>
            <a:pPr>
              <a:buBlip>
                <a:blip r:embed="rId2"/>
              </a:buBlip>
            </a:pPr>
            <a:r>
              <a:rPr lang="zh-CN" altLang="zh-CN" sz="2600" dirty="0" smtClean="0"/>
              <a:t>成员单位</a:t>
            </a:r>
            <a:r>
              <a:rPr lang="en-US" altLang="zh-CN" sz="2600" dirty="0" smtClean="0"/>
              <a:t>2017</a:t>
            </a:r>
            <a:r>
              <a:rPr lang="zh-CN" altLang="zh-CN" sz="2600" dirty="0" smtClean="0"/>
              <a:t>年</a:t>
            </a:r>
            <a:r>
              <a:rPr lang="en-US" altLang="zh-CN" sz="2600" dirty="0" smtClean="0"/>
              <a:t>11</a:t>
            </a:r>
            <a:r>
              <a:rPr lang="zh-CN" altLang="zh-CN" sz="2600" dirty="0" smtClean="0"/>
              <a:t>月</a:t>
            </a:r>
            <a:r>
              <a:rPr lang="en-US" altLang="zh-CN" sz="2600" dirty="0" smtClean="0"/>
              <a:t>9</a:t>
            </a:r>
            <a:r>
              <a:rPr lang="zh-CN" altLang="en-US" sz="2600" dirty="0" smtClean="0"/>
              <a:t>日</a:t>
            </a:r>
            <a:r>
              <a:rPr lang="en-US" altLang="zh-CN" sz="2600" dirty="0" smtClean="0"/>
              <a:t>-2018</a:t>
            </a:r>
            <a:r>
              <a:rPr lang="zh-CN" altLang="en-US" sz="2600" dirty="0"/>
              <a:t>年</a:t>
            </a:r>
            <a:r>
              <a:rPr lang="en-US" altLang="zh-CN" sz="2600" dirty="0"/>
              <a:t>10</a:t>
            </a:r>
            <a:r>
              <a:rPr lang="zh-CN" altLang="en-US" sz="2600" dirty="0"/>
              <a:t>月</a:t>
            </a:r>
            <a:r>
              <a:rPr lang="en-US" altLang="zh-CN" sz="2600" dirty="0"/>
              <a:t>15</a:t>
            </a:r>
            <a:r>
              <a:rPr lang="zh-CN" altLang="en-US" sz="2600" dirty="0"/>
              <a:t>日</a:t>
            </a:r>
            <a:r>
              <a:rPr lang="zh-CN" altLang="zh-CN" sz="2600" dirty="0" smtClean="0"/>
              <a:t>的上载量</a:t>
            </a:r>
            <a:endParaRPr lang="zh-CN" altLang="en-US" sz="2600" dirty="0"/>
          </a:p>
        </p:txBody>
      </p:sp>
      <p:graphicFrame>
        <p:nvGraphicFramePr>
          <p:cNvPr id="5" name="表格 4"/>
          <p:cNvGraphicFramePr>
            <a:graphicFrameLocks noGrp="1"/>
          </p:cNvGraphicFramePr>
          <p:nvPr>
            <p:extLst>
              <p:ext uri="{D42A27DB-BD31-4B8C-83A1-F6EECF244321}">
                <p14:modId xmlns:p14="http://schemas.microsoft.com/office/powerpoint/2010/main" val="3848876637"/>
              </p:ext>
            </p:extLst>
          </p:nvPr>
        </p:nvGraphicFramePr>
        <p:xfrm>
          <a:off x="239350" y="2060848"/>
          <a:ext cx="11713300" cy="4096660"/>
        </p:xfrm>
        <a:graphic>
          <a:graphicData uri="http://schemas.openxmlformats.org/drawingml/2006/table">
            <a:tbl>
              <a:tblPr/>
              <a:tblGrid>
                <a:gridCol w="3168352"/>
                <a:gridCol w="1632181"/>
                <a:gridCol w="864096"/>
                <a:gridCol w="960107"/>
                <a:gridCol w="960107"/>
                <a:gridCol w="1248139"/>
                <a:gridCol w="1056117"/>
                <a:gridCol w="768085"/>
                <a:gridCol w="1056116"/>
              </a:tblGrid>
              <a:tr h="315035">
                <a:tc>
                  <a:txBody>
                    <a:bodyPr/>
                    <a:lstStyle/>
                    <a:p>
                      <a:pPr algn="ctr">
                        <a:lnSpc>
                          <a:spcPts val="1600"/>
                        </a:lnSpc>
                        <a:spcAft>
                          <a:spcPts val="0"/>
                        </a:spcAft>
                      </a:pPr>
                      <a:r>
                        <a:rPr lang="zh-CN" altLang="en-US" sz="1400" b="1" kern="100" dirty="0" smtClean="0">
                          <a:latin typeface="Calibri"/>
                          <a:ea typeface="宋体"/>
                          <a:cs typeface="Arial"/>
                        </a:rPr>
                        <a:t>成员名称</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最后上载</a:t>
                      </a:r>
                      <a:endParaRPr lang="en-US" altLang="zh-CN" sz="1400" b="1" kern="100" dirty="0" smtClean="0">
                        <a:latin typeface="Calibri"/>
                        <a:ea typeface="宋体"/>
                        <a:cs typeface="Arial"/>
                      </a:endParaRPr>
                    </a:p>
                    <a:p>
                      <a:pPr algn="ctr">
                        <a:lnSpc>
                          <a:spcPts val="1600"/>
                        </a:lnSpc>
                        <a:spcAft>
                          <a:spcPts val="0"/>
                        </a:spcAft>
                      </a:pPr>
                      <a:r>
                        <a:rPr lang="zh-CN" altLang="en-US" sz="1400" b="1" kern="100" dirty="0" smtClean="0">
                          <a:latin typeface="Calibri"/>
                          <a:ea typeface="宋体"/>
                          <a:cs typeface="Arial"/>
                        </a:rPr>
                        <a:t>时间</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团体</a:t>
                      </a:r>
                      <a:endParaRPr lang="en-US" altLang="zh-CN" sz="1400" b="1" kern="100" dirty="0" smtClean="0">
                        <a:latin typeface="Calibri"/>
                        <a:ea typeface="宋体"/>
                        <a:cs typeface="Arial"/>
                      </a:endParaRPr>
                    </a:p>
                    <a:p>
                      <a:pPr algn="ctr">
                        <a:lnSpc>
                          <a:spcPts val="1600"/>
                        </a:lnSpc>
                        <a:spcAft>
                          <a:spcPts val="0"/>
                        </a:spcAft>
                      </a:pPr>
                      <a:r>
                        <a:rPr lang="zh-CN" altLang="en-US" sz="1400" b="1" kern="100" dirty="0" smtClean="0">
                          <a:latin typeface="Calibri"/>
                          <a:ea typeface="宋体"/>
                          <a:cs typeface="Arial"/>
                        </a:rPr>
                        <a:t>名称</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会议</a:t>
                      </a:r>
                      <a:endParaRPr lang="en-US" altLang="zh-CN" sz="1400" b="1" kern="100" dirty="0" smtClean="0">
                        <a:latin typeface="Calibri"/>
                        <a:ea typeface="宋体"/>
                        <a:cs typeface="Arial"/>
                      </a:endParaRPr>
                    </a:p>
                    <a:p>
                      <a:pPr algn="ctr">
                        <a:lnSpc>
                          <a:spcPts val="1600"/>
                        </a:lnSpc>
                        <a:spcAft>
                          <a:spcPts val="0"/>
                        </a:spcAft>
                      </a:pPr>
                      <a:r>
                        <a:rPr lang="zh-CN" altLang="en-US" sz="1400" b="1" kern="100" dirty="0" smtClean="0">
                          <a:latin typeface="Calibri"/>
                          <a:ea typeface="宋体"/>
                          <a:cs typeface="Arial"/>
                        </a:rPr>
                        <a:t>名称</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名称</a:t>
                      </a:r>
                      <a:r>
                        <a:rPr lang="en-US" altLang="zh-CN" sz="1400" b="1" kern="100" dirty="0" smtClean="0">
                          <a:latin typeface="Calibri"/>
                          <a:ea typeface="宋体"/>
                          <a:cs typeface="Arial"/>
                        </a:rPr>
                        <a:t>/</a:t>
                      </a:r>
                    </a:p>
                    <a:p>
                      <a:pPr algn="ctr">
                        <a:lnSpc>
                          <a:spcPts val="1600"/>
                        </a:lnSpc>
                        <a:spcAft>
                          <a:spcPts val="0"/>
                        </a:spcAft>
                      </a:pPr>
                      <a:r>
                        <a:rPr lang="zh-CN" altLang="en-US" sz="1400" b="1" kern="100" dirty="0" smtClean="0">
                          <a:latin typeface="Calibri"/>
                          <a:ea typeface="宋体"/>
                          <a:cs typeface="Arial"/>
                        </a:rPr>
                        <a:t>题名</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个人名称</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团体会议名称</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统一</a:t>
                      </a:r>
                      <a:endParaRPr lang="en-US" altLang="zh-CN" sz="1400" b="1" kern="100" dirty="0" smtClean="0">
                        <a:latin typeface="Calibri"/>
                        <a:ea typeface="宋体"/>
                        <a:cs typeface="Arial"/>
                      </a:endParaRPr>
                    </a:p>
                    <a:p>
                      <a:pPr algn="ctr">
                        <a:lnSpc>
                          <a:spcPts val="1600"/>
                        </a:lnSpc>
                        <a:spcAft>
                          <a:spcPts val="0"/>
                        </a:spcAft>
                      </a:pPr>
                      <a:r>
                        <a:rPr lang="zh-CN" altLang="en-US" sz="1400" b="1" kern="100" dirty="0" smtClean="0">
                          <a:latin typeface="Calibri"/>
                          <a:ea typeface="宋体"/>
                          <a:cs typeface="Arial"/>
                        </a:rPr>
                        <a:t>题名</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ts val="1600"/>
                        </a:lnSpc>
                        <a:spcAft>
                          <a:spcPts val="0"/>
                        </a:spcAft>
                      </a:pPr>
                      <a:r>
                        <a:rPr lang="zh-CN" altLang="en-US" sz="1400" b="1" kern="100" dirty="0" smtClean="0">
                          <a:latin typeface="Calibri"/>
                          <a:ea typeface="宋体"/>
                          <a:cs typeface="Arial"/>
                        </a:rPr>
                        <a:t>总计</a:t>
                      </a:r>
                      <a:endParaRPr lang="zh-CN" sz="1400" b="1" kern="100" dirty="0">
                        <a:latin typeface="Calibri"/>
                        <a:ea typeface="宋体"/>
                        <a:cs typeface="Arial"/>
                      </a:endParaRPr>
                    </a:p>
                  </a:txBody>
                  <a:tcPr marL="48000" marR="48000" marT="36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403696">
                <a:tc>
                  <a:txBody>
                    <a:bodyPr/>
                    <a:lstStyle/>
                    <a:p>
                      <a:pPr algn="l"/>
                      <a:r>
                        <a:rPr lang="zh-CN" altLang="en-US" sz="1400" b="1" dirty="0"/>
                        <a:t>国家图书馆</a:t>
                      </a:r>
                      <a:r>
                        <a:rPr lang="en-US" altLang="zh-CN" sz="1400" b="1" dirty="0"/>
                        <a:t>(</a:t>
                      </a:r>
                      <a:r>
                        <a:rPr lang="en-US" sz="1400" b="1" dirty="0"/>
                        <a:t>NLC)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indent="0" algn="ctr" defTabSz="948599" rtl="0" eaLnBrk="1" fontAlgn="auto" latinLnBrk="0" hangingPunct="1">
                        <a:lnSpc>
                          <a:spcPct val="100000"/>
                        </a:lnSpc>
                        <a:spcBef>
                          <a:spcPts val="0"/>
                        </a:spcBef>
                        <a:spcAft>
                          <a:spcPts val="0"/>
                        </a:spcAft>
                        <a:buClrTx/>
                        <a:buSzTx/>
                        <a:buFontTx/>
                        <a:buNone/>
                        <a:tabLst/>
                        <a:defRPr/>
                      </a:pPr>
                      <a:r>
                        <a:rPr lang="en-US" altLang="zh-CN" sz="1800" b="1" dirty="0" smtClean="0"/>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32048">
                <a:tc>
                  <a:txBody>
                    <a:bodyPr/>
                    <a:lstStyle/>
                    <a:p>
                      <a:pPr algn="l"/>
                      <a:r>
                        <a:rPr lang="zh-CN" altLang="en-US" sz="1400" b="1" dirty="0"/>
                        <a:t>台湾汉学研究中心</a:t>
                      </a:r>
                      <a:r>
                        <a:rPr lang="en-US" altLang="zh-CN" sz="1400" b="1" dirty="0"/>
                        <a:t>(CCS)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2018-10-02</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solidFill>
                            <a:srgbClr val="3333FF"/>
                          </a:solidFill>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1865</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1867</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95055">
                <a:tc>
                  <a:txBody>
                    <a:bodyPr/>
                    <a:lstStyle/>
                    <a:p>
                      <a:pPr algn="l"/>
                      <a:r>
                        <a:rPr lang="zh-CN" altLang="en-US" sz="1400" b="1" dirty="0"/>
                        <a:t>香港特别行政区大学图书馆长联席会</a:t>
                      </a:r>
                      <a:r>
                        <a:rPr lang="en-US" altLang="zh-CN" sz="1400" b="1" dirty="0"/>
                        <a:t>(JULAC)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04056">
                <a:tc>
                  <a:txBody>
                    <a:bodyPr/>
                    <a:lstStyle/>
                    <a:p>
                      <a:pPr algn="l"/>
                      <a:r>
                        <a:rPr lang="zh-CN" altLang="en-US" sz="1400" b="1" dirty="0"/>
                        <a:t>中国高等教育文献保障系统管理中心</a:t>
                      </a:r>
                      <a:r>
                        <a:rPr lang="en-US" altLang="zh-CN" sz="1400" b="1" dirty="0"/>
                        <a:t>(CALIS)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2018-10-12</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solidFill>
                            <a:srgbClr val="3333FF"/>
                          </a:solidFil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1036</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1037</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澳门科技大学图书馆</a:t>
                      </a:r>
                      <a:r>
                        <a:rPr lang="en-US" altLang="zh-CN" sz="1400" b="1" dirty="0"/>
                        <a:t>(MUST)</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smtClean="0"/>
                        <a:t>0</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smtClean="0"/>
                        <a:t>0</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smtClean="0"/>
                        <a:t>0</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0</a:t>
                      </a:r>
                      <a:endParaRPr lang="en-US" altLang="zh-CN"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澳门大学图书馆</a:t>
                      </a:r>
                      <a:r>
                        <a:rPr lang="en-US" altLang="zh-CN" sz="1400" b="1" dirty="0"/>
                        <a:t>(UMAC)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澳门公共图书馆</a:t>
                      </a:r>
                      <a:r>
                        <a:rPr lang="en-US" altLang="zh-CN" sz="1400" b="1" dirty="0"/>
                        <a:t>(DGBP)</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总计</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solidFill>
                            <a:srgbClr val="3333FF"/>
                          </a:solidFill>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2901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2904</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821609482"/>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57374" y="219075"/>
            <a:ext cx="9770665" cy="850106"/>
          </a:xfrm>
        </p:spPr>
        <p:txBody>
          <a:bodyPr>
            <a:normAutofit/>
          </a:bodyPr>
          <a:lstStyle/>
          <a:p>
            <a:r>
              <a:rPr lang="zh-CN" altLang="en-US" sz="4000" dirty="0" smtClean="0"/>
              <a:t>中文名称规范联合检索系统工作进展</a:t>
            </a:r>
            <a:endParaRPr lang="zh-CN" altLang="en-US" sz="4000" dirty="0"/>
          </a:p>
        </p:txBody>
      </p:sp>
      <p:sp>
        <p:nvSpPr>
          <p:cNvPr id="3" name="内容占位符 2"/>
          <p:cNvSpPr>
            <a:spLocks noGrp="1"/>
          </p:cNvSpPr>
          <p:nvPr>
            <p:ph idx="1"/>
          </p:nvPr>
        </p:nvSpPr>
        <p:spPr>
          <a:xfrm>
            <a:off x="775031" y="1285528"/>
            <a:ext cx="11664619" cy="1108720"/>
          </a:xfrm>
        </p:spPr>
        <p:txBody>
          <a:bodyPr>
            <a:normAutofit/>
          </a:bodyPr>
          <a:lstStyle/>
          <a:p>
            <a:pPr>
              <a:buBlip>
                <a:blip r:embed="rId2"/>
              </a:buBlip>
            </a:pPr>
            <a:r>
              <a:rPr lang="zh-CN" altLang="zh-CN" sz="2400" dirty="0" smtClean="0"/>
              <a:t>成员单位</a:t>
            </a:r>
            <a:r>
              <a:rPr lang="en-US" altLang="zh-CN" sz="2400" dirty="0" smtClean="0"/>
              <a:t>2017</a:t>
            </a:r>
            <a:r>
              <a:rPr lang="zh-CN" altLang="zh-CN" sz="2400" dirty="0" smtClean="0"/>
              <a:t>年</a:t>
            </a:r>
            <a:r>
              <a:rPr lang="en-US" altLang="zh-CN" sz="2400" dirty="0" smtClean="0"/>
              <a:t>11</a:t>
            </a:r>
            <a:r>
              <a:rPr lang="zh-CN" altLang="zh-CN" sz="2400" dirty="0" smtClean="0"/>
              <a:t>月</a:t>
            </a:r>
            <a:r>
              <a:rPr lang="en-US" altLang="zh-CN" sz="2400" dirty="0" smtClean="0"/>
              <a:t>9</a:t>
            </a:r>
            <a:r>
              <a:rPr lang="zh-CN" altLang="en-US" sz="2400" dirty="0" smtClean="0"/>
              <a:t>日</a:t>
            </a:r>
            <a:r>
              <a:rPr lang="en-US" altLang="zh-CN" sz="2400" dirty="0" smtClean="0"/>
              <a:t>-2018</a:t>
            </a:r>
            <a:r>
              <a:rPr lang="zh-CN" altLang="en-US" sz="2400" dirty="0"/>
              <a:t>年</a:t>
            </a:r>
            <a:r>
              <a:rPr lang="en-US" altLang="zh-CN" sz="2400" dirty="0"/>
              <a:t>10</a:t>
            </a:r>
            <a:r>
              <a:rPr lang="zh-CN" altLang="en-US" sz="2400" dirty="0"/>
              <a:t>月</a:t>
            </a:r>
            <a:r>
              <a:rPr lang="en-US" altLang="zh-CN" sz="2400" dirty="0"/>
              <a:t>15</a:t>
            </a:r>
            <a:r>
              <a:rPr lang="zh-CN" altLang="en-US" sz="2400" dirty="0"/>
              <a:t>日</a:t>
            </a:r>
            <a:r>
              <a:rPr lang="zh-CN" altLang="zh-CN" sz="2400" dirty="0" smtClean="0"/>
              <a:t>的下载量（次</a:t>
            </a:r>
            <a:r>
              <a:rPr lang="zh-CN" altLang="en-US" sz="2400" dirty="0" smtClean="0"/>
              <a:t>数</a:t>
            </a:r>
            <a:r>
              <a:rPr lang="zh-CN" altLang="zh-CN" sz="2400" dirty="0" smtClean="0"/>
              <a:t>）</a:t>
            </a:r>
            <a:endParaRPr lang="zh-CN" altLang="en-US" sz="2400" dirty="0"/>
          </a:p>
        </p:txBody>
      </p:sp>
      <p:graphicFrame>
        <p:nvGraphicFramePr>
          <p:cNvPr id="5" name="表格 4"/>
          <p:cNvGraphicFramePr>
            <a:graphicFrameLocks noGrp="1"/>
          </p:cNvGraphicFramePr>
          <p:nvPr>
            <p:extLst>
              <p:ext uri="{D42A27DB-BD31-4B8C-83A1-F6EECF244321}">
                <p14:modId xmlns:p14="http://schemas.microsoft.com/office/powerpoint/2010/main" val="2487700251"/>
              </p:ext>
            </p:extLst>
          </p:nvPr>
        </p:nvGraphicFramePr>
        <p:xfrm>
          <a:off x="623392" y="1916833"/>
          <a:ext cx="10945216" cy="4069657"/>
        </p:xfrm>
        <a:graphic>
          <a:graphicData uri="http://schemas.openxmlformats.org/drawingml/2006/table">
            <a:tbl>
              <a:tblPr/>
              <a:tblGrid>
                <a:gridCol w="3360376"/>
                <a:gridCol w="1632181"/>
                <a:gridCol w="1440160"/>
                <a:gridCol w="1152128"/>
                <a:gridCol w="1056117"/>
                <a:gridCol w="1536171"/>
                <a:gridCol w="768083"/>
              </a:tblGrid>
              <a:tr h="432048">
                <a:tc>
                  <a:txBody>
                    <a:bodyPr/>
                    <a:lstStyle/>
                    <a:p>
                      <a:pPr algn="ctr">
                        <a:lnSpc>
                          <a:spcPts val="1600"/>
                        </a:lnSpc>
                        <a:spcAft>
                          <a:spcPts val="0"/>
                        </a:spcAft>
                      </a:pPr>
                      <a:r>
                        <a:rPr lang="zh-CN" sz="1400" b="1" kern="100" dirty="0">
                          <a:latin typeface="Calibri"/>
                          <a:ea typeface="宋体"/>
                          <a:cs typeface="Arial"/>
                        </a:rPr>
                        <a:t>数据使用</a:t>
                      </a:r>
                      <a:r>
                        <a:rPr lang="zh-CN" sz="1400" b="1" kern="100" dirty="0" smtClean="0">
                          <a:latin typeface="Calibri"/>
                          <a:ea typeface="宋体"/>
                          <a:cs typeface="Arial"/>
                        </a:rPr>
                        <a:t>方</a:t>
                      </a:r>
                      <a:r>
                        <a:rPr lang="en-US" altLang="zh-CN" sz="1400" b="1" kern="100" dirty="0" smtClean="0">
                          <a:latin typeface="Calibri"/>
                          <a:ea typeface="宋体"/>
                          <a:cs typeface="Arial"/>
                        </a:rPr>
                        <a:t>/</a:t>
                      </a:r>
                      <a:r>
                        <a:rPr lang="en-US" sz="1400" b="1" kern="100" dirty="0" smtClean="0">
                          <a:latin typeface="Calibri"/>
                          <a:ea typeface="宋体"/>
                          <a:cs typeface="Arial"/>
                        </a:rPr>
                        <a:t> </a:t>
                      </a:r>
                      <a:r>
                        <a:rPr lang="zh-CN" sz="1400" b="1" kern="100" dirty="0" smtClean="0">
                          <a:latin typeface="Calibri"/>
                          <a:ea typeface="宋体"/>
                          <a:cs typeface="Arial"/>
                        </a:rPr>
                        <a:t>数据</a:t>
                      </a:r>
                      <a:r>
                        <a:rPr lang="zh-CN" sz="1400" b="1" kern="100" dirty="0">
                          <a:latin typeface="Calibri"/>
                          <a:ea typeface="宋体"/>
                          <a:cs typeface="Arial"/>
                        </a:rPr>
                        <a:t>来源方</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JULAC-HKCAN</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CCS-CMARC</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CALIS</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sz="1400" b="1" kern="100" dirty="0">
                          <a:latin typeface="Calibri"/>
                          <a:ea typeface="宋体"/>
                          <a:cs typeface="Arial"/>
                        </a:rPr>
                        <a:t>NLC</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en-US" altLang="zh-CN" sz="1400" b="1" kern="100" dirty="0" smtClean="0">
                          <a:latin typeface="Calibri"/>
                          <a:ea typeface="宋体"/>
                          <a:cs typeface="Arial"/>
                        </a:rPr>
                        <a:t>CCS-</a:t>
                      </a:r>
                      <a:r>
                        <a:rPr lang="en-US" sz="1400" b="1" kern="100" dirty="0" smtClean="0">
                          <a:latin typeface="Calibri"/>
                          <a:ea typeface="宋体"/>
                          <a:cs typeface="Arial"/>
                        </a:rPr>
                        <a:t>CMMARC-21</a:t>
                      </a:r>
                      <a:endParaRPr lang="zh-CN" sz="1400" b="1" kern="100" dirty="0">
                        <a:latin typeface="Calibri"/>
                        <a:ea typeface="宋体"/>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ts val="1600"/>
                        </a:lnSpc>
                        <a:spcAft>
                          <a:spcPts val="0"/>
                        </a:spcAft>
                      </a:pPr>
                      <a:r>
                        <a:rPr lang="zh-CN" sz="1400" b="1" kern="100" dirty="0">
                          <a:latin typeface="Calibri"/>
                          <a:ea typeface="宋体"/>
                          <a:cs typeface="Arial"/>
                        </a:rPr>
                        <a:t>总计</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405045">
                <a:tc>
                  <a:txBody>
                    <a:bodyPr/>
                    <a:lstStyle/>
                    <a:p>
                      <a:pPr algn="l"/>
                      <a:r>
                        <a:rPr lang="zh-CN" altLang="en-US" sz="1400" b="1" dirty="0"/>
                        <a:t>国家图书馆</a:t>
                      </a:r>
                      <a:r>
                        <a:rPr lang="en-US" altLang="zh-CN" sz="1400" b="1" dirty="0"/>
                        <a:t>(</a:t>
                      </a:r>
                      <a:r>
                        <a:rPr lang="en-US" sz="1400" b="1" dirty="0"/>
                        <a:t>NLC)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189</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2</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kern="1200" dirty="0" smtClean="0">
                          <a:solidFill>
                            <a:srgbClr val="0000FF"/>
                          </a:solidFill>
                          <a:latin typeface="+mn-lt"/>
                          <a:ea typeface="+mn-ea"/>
                          <a:cs typeface="+mn-cs"/>
                        </a:rPr>
                        <a:t>49</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88</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7</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335</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32048">
                <a:tc>
                  <a:txBody>
                    <a:bodyPr/>
                    <a:lstStyle/>
                    <a:p>
                      <a:pPr algn="l"/>
                      <a:r>
                        <a:rPr lang="zh-CN" altLang="en-US" sz="1400" b="1" dirty="0"/>
                        <a:t>台湾汉学研究中心</a:t>
                      </a:r>
                      <a:r>
                        <a:rPr lang="en-US" altLang="zh-CN" sz="1400" b="1" dirty="0"/>
                        <a:t>(CCS)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4</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1</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12</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4</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18</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39</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95055">
                <a:tc>
                  <a:txBody>
                    <a:bodyPr/>
                    <a:lstStyle/>
                    <a:p>
                      <a:pPr algn="l"/>
                      <a:r>
                        <a:rPr lang="zh-CN" altLang="en-US" sz="1400" b="1" dirty="0"/>
                        <a:t>香港特别行政区大学图书馆长联席会</a:t>
                      </a:r>
                      <a:r>
                        <a:rPr lang="en-US" altLang="zh-CN" sz="1400" b="1" dirty="0"/>
                        <a:t>(JULAC)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2</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kern="1200" dirty="0" smtClean="0">
                          <a:solidFill>
                            <a:srgbClr val="0000FF"/>
                          </a:solidFill>
                          <a:latin typeface="+mn-lt"/>
                          <a:ea typeface="+mn-ea"/>
                          <a:cs typeface="+mn-cs"/>
                        </a:rPr>
                        <a:t>2</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504056">
                <a:tc>
                  <a:txBody>
                    <a:bodyPr/>
                    <a:lstStyle/>
                    <a:p>
                      <a:pPr algn="l"/>
                      <a:r>
                        <a:rPr lang="zh-CN" altLang="en-US" sz="1400" b="1" dirty="0"/>
                        <a:t>中国高等教育文献保障系统管理中心</a:t>
                      </a:r>
                      <a:r>
                        <a:rPr lang="en-US" altLang="zh-CN" sz="1400" b="1" dirty="0"/>
                        <a:t>(CALIS)</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11</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7</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5</a:t>
                      </a:r>
                      <a:endParaRPr lang="en-US" altLang="zh-CN"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23</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澳门科技大学图书馆</a:t>
                      </a:r>
                      <a:r>
                        <a:rPr lang="en-US" altLang="zh-CN" sz="1400" b="1" dirty="0"/>
                        <a:t>(MUST)</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kern="1200" dirty="0" smtClean="0">
                          <a:solidFill>
                            <a:schemeClr val="tx1"/>
                          </a:solidFill>
                          <a:latin typeface="+mn-lt"/>
                          <a:ea typeface="+mn-ea"/>
                          <a:cs typeface="+mn-cs"/>
                        </a:rPr>
                        <a:t>0</a:t>
                      </a:r>
                      <a:endParaRPr lang="zh-CN" altLang="en-US" sz="1800" b="1" kern="1200" dirty="0">
                        <a:solidFill>
                          <a:schemeClr val="tx1"/>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kern="1200" dirty="0" smtClean="0">
                          <a:solidFill>
                            <a:schemeClr val="tx1"/>
                          </a:solidFill>
                          <a:latin typeface="+mn-lt"/>
                          <a:ea typeface="+mn-ea"/>
                          <a:cs typeface="+mn-cs"/>
                        </a:rPr>
                        <a:t>0</a:t>
                      </a:r>
                      <a:endParaRPr lang="zh-CN" altLang="en-US" sz="1800" b="1" kern="1200" dirty="0">
                        <a:solidFill>
                          <a:schemeClr val="tx1"/>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kern="1200" dirty="0" smtClean="0">
                          <a:solidFill>
                            <a:schemeClr val="tx1"/>
                          </a:solidFill>
                          <a:latin typeface="+mn-lt"/>
                          <a:ea typeface="+mn-ea"/>
                          <a:cs typeface="+mn-cs"/>
                        </a:rPr>
                        <a:t>0</a:t>
                      </a:r>
                      <a:endParaRPr lang="zh-CN" altLang="en-US" sz="1800" b="1" kern="1200" dirty="0">
                        <a:solidFill>
                          <a:schemeClr val="tx1"/>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澳门大学图书馆</a:t>
                      </a:r>
                      <a:r>
                        <a:rPr lang="en-US" altLang="zh-CN" sz="1400" b="1" dirty="0"/>
                        <a:t>(UMAC)</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dirty="0" smtClean="0"/>
                        <a:t>0</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澳门公共图书馆</a:t>
                      </a:r>
                      <a:r>
                        <a:rPr lang="en-US" altLang="zh-CN" sz="1400" b="1" dirty="0"/>
                        <a:t>(DGBP)</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a:solidFill>
                            <a:srgbClr val="0000FF"/>
                          </a:solidFill>
                          <a:latin typeface="+mn-lt"/>
                          <a:ea typeface="+mn-ea"/>
                          <a:cs typeface="+mn-cs"/>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1</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a:solidFill>
                            <a:srgbClr val="0000FF"/>
                          </a:solidFill>
                          <a:latin typeface="+mn-lt"/>
                          <a:ea typeface="+mn-ea"/>
                          <a:cs typeface="+mn-cs"/>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a:solidFill>
                            <a:srgbClr val="0000FF"/>
                          </a:solidFill>
                          <a:latin typeface="+mn-lt"/>
                          <a:ea typeface="+mn-ea"/>
                          <a:cs typeface="+mn-cs"/>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a:solidFill>
                            <a:srgbClr val="0000FF"/>
                          </a:solidFill>
                        </a:rPr>
                        <a:t>7</a:t>
                      </a:r>
                      <a:endParaRPr lang="zh-CN" altLang="en-US" sz="1800" b="1"/>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441049">
                <a:tc>
                  <a:txBody>
                    <a:bodyPr/>
                    <a:lstStyle/>
                    <a:p>
                      <a:pPr algn="l"/>
                      <a:r>
                        <a:rPr lang="zh-CN" altLang="en-US" sz="1400" b="1" dirty="0"/>
                        <a:t>总计</a:t>
                      </a:r>
                    </a:p>
                  </a:txBody>
                  <a:tcPr marL="60960" marR="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US" altLang="zh-CN" sz="1800" b="1" u="none" strike="noStrike" dirty="0" smtClean="0">
                          <a:solidFill>
                            <a:srgbClr val="0000FF"/>
                          </a:solidFill>
                        </a:rPr>
                        <a:t>208</a:t>
                      </a:r>
                      <a:endParaRPr lang="zh-CN" altLang="en-US" sz="1800" b="1"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3</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69</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100</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26</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948599" rtl="0" eaLnBrk="1" latinLnBrk="0" hangingPunct="1"/>
                      <a:r>
                        <a:rPr lang="en-US" altLang="zh-CN" sz="1800" b="1" u="none" strike="noStrike" kern="1200" dirty="0" smtClean="0">
                          <a:solidFill>
                            <a:srgbClr val="0000FF"/>
                          </a:solidFill>
                          <a:latin typeface="+mn-lt"/>
                          <a:ea typeface="+mn-ea"/>
                          <a:cs typeface="+mn-cs"/>
                        </a:rPr>
                        <a:t>406</a:t>
                      </a:r>
                      <a:endParaRPr lang="zh-CN" altLang="en-US" sz="1800" b="1" u="none" strike="noStrike" kern="1200" dirty="0">
                        <a:solidFill>
                          <a:srgbClr val="0000FF"/>
                        </a:solidFill>
                        <a:latin typeface="+mn-lt"/>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1396212"/>
      </p:ext>
    </p:extLst>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09825" y="117773"/>
            <a:ext cx="8996858" cy="1143000"/>
          </a:xfrm>
        </p:spPr>
        <p:txBody>
          <a:bodyPr>
            <a:normAutofit/>
          </a:bodyPr>
          <a:lstStyle/>
          <a:p>
            <a:r>
              <a:rPr lang="zh-CN" altLang="en-US" sz="4000" dirty="0" smtClean="0"/>
              <a:t>中文名称规范联合检索系统工作进展</a:t>
            </a:r>
            <a:endParaRPr lang="zh-CN" altLang="en-US" sz="4000" dirty="0"/>
          </a:p>
        </p:txBody>
      </p:sp>
      <p:sp>
        <p:nvSpPr>
          <p:cNvPr id="3" name="内容占位符 2"/>
          <p:cNvSpPr>
            <a:spLocks noGrp="1"/>
          </p:cNvSpPr>
          <p:nvPr>
            <p:ph idx="1"/>
          </p:nvPr>
        </p:nvSpPr>
        <p:spPr>
          <a:xfrm>
            <a:off x="1824667" y="1695476"/>
            <a:ext cx="9121013" cy="4381947"/>
          </a:xfrm>
        </p:spPr>
        <p:txBody>
          <a:bodyPr>
            <a:normAutofit/>
          </a:bodyPr>
          <a:lstStyle/>
          <a:p>
            <a:pPr marL="342900" lvl="1" indent="-342900">
              <a:buBlip>
                <a:blip r:embed="rId2"/>
              </a:buBlip>
            </a:pPr>
            <a:r>
              <a:rPr lang="zh-CN" altLang="en-US" b="1" dirty="0" smtClean="0">
                <a:latin typeface="华文楷体" pitchFamily="2" charset="-122"/>
                <a:ea typeface="华文楷体" pitchFamily="2" charset="-122"/>
              </a:rPr>
              <a:t>系统改进</a:t>
            </a:r>
            <a:endParaRPr lang="en-US" altLang="zh-CN" b="1" dirty="0" smtClean="0">
              <a:latin typeface="华文楷体" pitchFamily="2" charset="-122"/>
              <a:ea typeface="华文楷体" pitchFamily="2" charset="-122"/>
            </a:endParaRPr>
          </a:p>
          <a:p>
            <a:pPr lvl="1">
              <a:spcBef>
                <a:spcPts val="1200"/>
              </a:spcBef>
              <a:buBlip>
                <a:blip r:embed="rId3"/>
              </a:buBlip>
            </a:pPr>
            <a:r>
              <a:rPr lang="zh-CN" altLang="en-US" sz="2400" b="1" dirty="0" smtClean="0">
                <a:latin typeface="华文楷体" pitchFamily="2" charset="-122"/>
                <a:ea typeface="华文楷体" pitchFamily="2" charset="-122"/>
              </a:rPr>
              <a:t>首页的成员组成增加“澳门地区图书馆”</a:t>
            </a:r>
            <a:endParaRPr lang="en-US" altLang="zh-CN" sz="2400" b="1" dirty="0" smtClean="0">
              <a:latin typeface="华文楷体" pitchFamily="2" charset="-122"/>
              <a:ea typeface="华文楷体" pitchFamily="2" charset="-122"/>
            </a:endParaRPr>
          </a:p>
          <a:p>
            <a:pPr lvl="1">
              <a:spcBef>
                <a:spcPts val="1200"/>
              </a:spcBef>
              <a:buBlip>
                <a:blip r:embed="rId3"/>
              </a:buBlip>
            </a:pPr>
            <a:r>
              <a:rPr lang="zh-CN" altLang="en-US" sz="2400" b="1" dirty="0" smtClean="0">
                <a:latin typeface="华文楷体" pitchFamily="2" charset="-122"/>
                <a:ea typeface="华文楷体" pitchFamily="2" charset="-122"/>
              </a:rPr>
              <a:t>日常技术支持：系统的启动、解决上传数据的问题。</a:t>
            </a:r>
          </a:p>
          <a:p>
            <a:endParaRPr lang="en-US" altLang="zh-CN" sz="2800" dirty="0" smtClean="0"/>
          </a:p>
        </p:txBody>
      </p:sp>
    </p:spTree>
    <p:extLst>
      <p:ext uri="{BB962C8B-B14F-4D97-AF65-F5344CB8AC3E}">
        <p14:creationId xmlns:p14="http://schemas.microsoft.com/office/powerpoint/2010/main" val="1343565107"/>
      </p:ext>
    </p:extLst>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en-US" altLang="zh-CN" sz="4000" dirty="0" smtClean="0">
                <a:latin typeface="+mj-lt"/>
                <a:ea typeface="+mj-ea"/>
                <a:cs typeface="Courier New" pitchFamily="49" charset="0"/>
              </a:rPr>
              <a:t>CALIS</a:t>
            </a:r>
            <a:r>
              <a:rPr lang="zh-CN" altLang="en-US" sz="4000" dirty="0" smtClean="0"/>
              <a:t>名称规范工作进展</a:t>
            </a:r>
            <a:endParaRPr lang="zh-CN" altLang="en-US" sz="4000" dirty="0"/>
          </a:p>
        </p:txBody>
      </p:sp>
      <p:sp>
        <p:nvSpPr>
          <p:cNvPr id="7" name="内容占位符 6"/>
          <p:cNvSpPr>
            <a:spLocks noGrp="1"/>
          </p:cNvSpPr>
          <p:nvPr>
            <p:ph idx="1"/>
          </p:nvPr>
        </p:nvSpPr>
        <p:spPr/>
        <p:txBody>
          <a:bodyPr>
            <a:normAutofit/>
          </a:bodyPr>
          <a:lstStyle/>
          <a:p>
            <a:pPr>
              <a:spcBef>
                <a:spcPts val="1200"/>
              </a:spcBef>
              <a:buBlip>
                <a:blip r:embed="rId2"/>
              </a:buBlip>
            </a:pPr>
            <a:r>
              <a:rPr lang="en-US" altLang="zh-CN" sz="3000" dirty="0">
                <a:latin typeface="Cambria" panose="02040503050406030204" pitchFamily="18" charset="0"/>
                <a:ea typeface="Cambria" panose="02040503050406030204" pitchFamily="18" charset="0"/>
              </a:rPr>
              <a:t>CALIS</a:t>
            </a:r>
            <a:r>
              <a:rPr lang="zh-CN" altLang="en-US" sz="3000" dirty="0">
                <a:latin typeface="Cambria" panose="02040503050406030204" pitchFamily="18" charset="0"/>
              </a:rPr>
              <a:t>规范库总量</a:t>
            </a:r>
            <a:r>
              <a:rPr lang="zh-CN" altLang="en-US" sz="3000" dirty="0" smtClean="0">
                <a:latin typeface="Cambria" panose="02040503050406030204" pitchFamily="18" charset="0"/>
              </a:rPr>
              <a:t>统计</a:t>
            </a:r>
            <a:r>
              <a:rPr lang="en-US" altLang="zh-CN" sz="3000" dirty="0" smtClean="0">
                <a:latin typeface="+mn-ea"/>
                <a:ea typeface="+mn-ea"/>
              </a:rPr>
              <a:t>(</a:t>
            </a:r>
            <a:r>
              <a:rPr lang="zh-CN" altLang="en-US" sz="3000" dirty="0" smtClean="0">
                <a:latin typeface="Cambria" panose="02040503050406030204" pitchFamily="18" charset="0"/>
              </a:rPr>
              <a:t>建库</a:t>
            </a:r>
            <a:r>
              <a:rPr lang="en-US" altLang="zh-CN" sz="3000" dirty="0" smtClean="0">
                <a:latin typeface="Cambria" panose="02040503050406030204" pitchFamily="18" charset="0"/>
                <a:ea typeface="Cambria" panose="02040503050406030204" pitchFamily="18" charset="0"/>
              </a:rPr>
              <a:t>—2018</a:t>
            </a:r>
            <a:r>
              <a:rPr lang="zh-CN" altLang="en-US" sz="3000" dirty="0">
                <a:latin typeface="Cambria" panose="02040503050406030204" pitchFamily="18" charset="0"/>
              </a:rPr>
              <a:t>年</a:t>
            </a:r>
            <a:r>
              <a:rPr lang="en-US" altLang="zh-CN" sz="3000" dirty="0">
                <a:latin typeface="Cambria" panose="02040503050406030204" pitchFamily="18" charset="0"/>
                <a:ea typeface="Cambria" panose="02040503050406030204" pitchFamily="18" charset="0"/>
              </a:rPr>
              <a:t>9</a:t>
            </a:r>
            <a:r>
              <a:rPr lang="zh-CN" altLang="en-US" sz="3000" dirty="0">
                <a:latin typeface="Cambria" panose="02040503050406030204" pitchFamily="18" charset="0"/>
              </a:rPr>
              <a:t>月</a:t>
            </a:r>
            <a:r>
              <a:rPr lang="en-US" altLang="zh-CN" sz="3000" dirty="0">
                <a:latin typeface="Cambria" panose="02040503050406030204" pitchFamily="18" charset="0"/>
                <a:ea typeface="Cambria" panose="02040503050406030204" pitchFamily="18" charset="0"/>
              </a:rPr>
              <a:t>30</a:t>
            </a:r>
            <a:r>
              <a:rPr lang="zh-CN" altLang="en-US" sz="3000" dirty="0" smtClean="0">
                <a:latin typeface="Cambria" panose="02040503050406030204" pitchFamily="18" charset="0"/>
              </a:rPr>
              <a:t>日</a:t>
            </a:r>
            <a:r>
              <a:rPr lang="en-US" altLang="zh-CN" sz="3000" dirty="0" smtClean="0">
                <a:latin typeface="+mj-ea"/>
                <a:ea typeface="+mj-ea"/>
              </a:rPr>
              <a:t>)</a:t>
            </a:r>
            <a:r>
              <a:rPr lang="zh-CN" altLang="en-US" sz="3000" dirty="0" smtClean="0">
                <a:latin typeface="Cambria" panose="02040503050406030204" pitchFamily="18" charset="0"/>
              </a:rPr>
              <a:t>：</a:t>
            </a:r>
            <a:r>
              <a:rPr lang="en-US" altLang="zh-CN" sz="3000" dirty="0">
                <a:solidFill>
                  <a:srgbClr val="0000FF"/>
                </a:solidFill>
                <a:latin typeface="Cambria" panose="02040503050406030204" pitchFamily="18" charset="0"/>
              </a:rPr>
              <a:t>175</a:t>
            </a:r>
            <a:r>
              <a:rPr lang="zh-CN" altLang="en-US" sz="3000" dirty="0">
                <a:latin typeface="Cambria" panose="02040503050406030204" pitchFamily="18" charset="0"/>
              </a:rPr>
              <a:t>万余条</a:t>
            </a:r>
            <a:endParaRPr lang="zh-CN" altLang="en-US" sz="3000" dirty="0">
              <a:latin typeface="Cambria" panose="02040503050406030204" pitchFamily="18" charset="0"/>
            </a:endParaRPr>
          </a:p>
          <a:p>
            <a:pPr>
              <a:spcBef>
                <a:spcPts val="1200"/>
              </a:spcBef>
              <a:buBlip>
                <a:blip r:embed="rId2"/>
              </a:buBlip>
            </a:pPr>
            <a:r>
              <a:rPr lang="en-US" altLang="zh-CN" sz="3000" dirty="0" smtClean="0">
                <a:latin typeface="Cambria" panose="02040503050406030204" pitchFamily="18" charset="0"/>
                <a:ea typeface="Cambria" panose="02040503050406030204" pitchFamily="18" charset="0"/>
              </a:rPr>
              <a:t>CALIS</a:t>
            </a:r>
            <a:r>
              <a:rPr lang="zh-CN" altLang="en-US" sz="3000" dirty="0">
                <a:latin typeface="Cambria" panose="02040503050406030204" pitchFamily="18" charset="0"/>
              </a:rPr>
              <a:t>规范数据库日常维护工作（</a:t>
            </a:r>
            <a:r>
              <a:rPr lang="en-US" altLang="zh-CN" sz="3000" dirty="0">
                <a:latin typeface="Cambria" panose="02040503050406030204" pitchFamily="18" charset="0"/>
                <a:ea typeface="Cambria" panose="02040503050406030204" pitchFamily="18" charset="0"/>
              </a:rPr>
              <a:t>2017</a:t>
            </a:r>
            <a:r>
              <a:rPr lang="zh-CN" altLang="en-US" sz="3000" dirty="0">
                <a:latin typeface="Cambria" panose="02040503050406030204" pitchFamily="18" charset="0"/>
              </a:rPr>
              <a:t>年</a:t>
            </a:r>
            <a:r>
              <a:rPr lang="en-US" altLang="zh-CN" sz="3000" dirty="0">
                <a:latin typeface="Cambria" panose="02040503050406030204" pitchFamily="18" charset="0"/>
                <a:ea typeface="Cambria" panose="02040503050406030204" pitchFamily="18" charset="0"/>
              </a:rPr>
              <a:t>11</a:t>
            </a:r>
            <a:r>
              <a:rPr lang="zh-CN" altLang="en-US" sz="3000" dirty="0">
                <a:latin typeface="Cambria" panose="02040503050406030204" pitchFamily="18" charset="0"/>
              </a:rPr>
              <a:t>月</a:t>
            </a:r>
            <a:r>
              <a:rPr lang="en-US" altLang="zh-CN" sz="3000" dirty="0">
                <a:latin typeface="Cambria" panose="02040503050406030204" pitchFamily="18" charset="0"/>
                <a:ea typeface="Cambria" panose="02040503050406030204" pitchFamily="18" charset="0"/>
              </a:rPr>
              <a:t>1</a:t>
            </a:r>
            <a:r>
              <a:rPr lang="zh-CN" altLang="en-US" sz="3000" dirty="0">
                <a:latin typeface="Cambria" panose="02040503050406030204" pitchFamily="18" charset="0"/>
              </a:rPr>
              <a:t>日</a:t>
            </a:r>
            <a:r>
              <a:rPr lang="en-US" altLang="zh-CN" sz="3000" dirty="0">
                <a:latin typeface="Cambria" panose="02040503050406030204" pitchFamily="18" charset="0"/>
                <a:ea typeface="Cambria" panose="02040503050406030204" pitchFamily="18" charset="0"/>
              </a:rPr>
              <a:t>-2018</a:t>
            </a:r>
            <a:r>
              <a:rPr lang="zh-CN" altLang="en-US" sz="3000" dirty="0">
                <a:latin typeface="Cambria" panose="02040503050406030204" pitchFamily="18" charset="0"/>
              </a:rPr>
              <a:t>年</a:t>
            </a:r>
            <a:r>
              <a:rPr lang="en-US" altLang="zh-CN" sz="3000" dirty="0">
                <a:latin typeface="Cambria" panose="02040503050406030204" pitchFamily="18" charset="0"/>
                <a:ea typeface="Cambria" panose="02040503050406030204" pitchFamily="18" charset="0"/>
              </a:rPr>
              <a:t>9</a:t>
            </a:r>
            <a:r>
              <a:rPr lang="zh-CN" altLang="en-US" sz="3000" dirty="0">
                <a:latin typeface="Cambria" panose="02040503050406030204" pitchFamily="18" charset="0"/>
              </a:rPr>
              <a:t>月</a:t>
            </a:r>
            <a:r>
              <a:rPr lang="en-US" altLang="zh-CN" sz="3000" dirty="0">
                <a:latin typeface="Cambria" panose="02040503050406030204" pitchFamily="18" charset="0"/>
                <a:ea typeface="Cambria" panose="02040503050406030204" pitchFamily="18" charset="0"/>
              </a:rPr>
              <a:t>30</a:t>
            </a:r>
            <a:r>
              <a:rPr lang="zh-CN" altLang="en-US" sz="3000" dirty="0">
                <a:latin typeface="Cambria" panose="02040503050406030204" pitchFamily="18" charset="0"/>
              </a:rPr>
              <a:t>日）</a:t>
            </a:r>
          </a:p>
          <a:p>
            <a:pPr lvl="1">
              <a:spcBef>
                <a:spcPts val="1200"/>
              </a:spcBef>
              <a:buBlip>
                <a:blip r:embed="rId3"/>
              </a:buBlip>
            </a:pPr>
            <a:r>
              <a:rPr lang="zh-CN" altLang="en-US" sz="2600" dirty="0">
                <a:latin typeface="Cambria" panose="02040503050406030204" pitchFamily="18" charset="0"/>
              </a:rPr>
              <a:t> </a:t>
            </a:r>
            <a:r>
              <a:rPr lang="zh-CN" altLang="en-US" sz="2600" dirty="0" smtClean="0">
                <a:latin typeface="Cambria" panose="02040503050406030204" pitchFamily="18" charset="0"/>
              </a:rPr>
              <a:t>新增</a:t>
            </a:r>
            <a:r>
              <a:rPr lang="zh-CN" altLang="en-US" sz="2600" dirty="0">
                <a:latin typeface="Cambria" panose="02040503050406030204" pitchFamily="18" charset="0"/>
              </a:rPr>
              <a:t>规范记录： </a:t>
            </a:r>
            <a:r>
              <a:rPr lang="en-US" altLang="zh-CN" sz="2600" dirty="0">
                <a:solidFill>
                  <a:srgbClr val="3333FF"/>
                </a:solidFill>
                <a:latin typeface="Cambria" panose="02040503050406030204" pitchFamily="18" charset="0"/>
                <a:ea typeface="Cambria" panose="02040503050406030204" pitchFamily="18" charset="0"/>
              </a:rPr>
              <a:t>710</a:t>
            </a:r>
            <a:r>
              <a:rPr lang="zh-CN" altLang="en-US" sz="2600" dirty="0">
                <a:latin typeface="Cambria" panose="02040503050406030204" pitchFamily="18" charset="0"/>
              </a:rPr>
              <a:t>条</a:t>
            </a:r>
          </a:p>
          <a:p>
            <a:pPr lvl="1">
              <a:spcBef>
                <a:spcPts val="1200"/>
              </a:spcBef>
              <a:buBlip>
                <a:blip r:embed="rId3"/>
              </a:buBlip>
            </a:pPr>
            <a:r>
              <a:rPr lang="zh-CN" altLang="en-US" sz="2600" dirty="0">
                <a:latin typeface="Cambria" panose="02040503050406030204" pitchFamily="18" charset="0"/>
              </a:rPr>
              <a:t> </a:t>
            </a:r>
            <a:r>
              <a:rPr lang="zh-CN" altLang="en-US" sz="2600" dirty="0" smtClean="0">
                <a:latin typeface="Cambria" panose="02040503050406030204" pitchFamily="18" charset="0"/>
              </a:rPr>
              <a:t>修改</a:t>
            </a:r>
            <a:r>
              <a:rPr lang="zh-CN" altLang="en-US" sz="2600" dirty="0">
                <a:latin typeface="Cambria" panose="02040503050406030204" pitchFamily="18" charset="0"/>
              </a:rPr>
              <a:t>规范记录： </a:t>
            </a:r>
            <a:r>
              <a:rPr lang="en-US" altLang="zh-CN" sz="2600" dirty="0" smtClean="0">
                <a:solidFill>
                  <a:srgbClr val="3333FF"/>
                </a:solidFill>
                <a:latin typeface="Cambria" panose="02040503050406030204" pitchFamily="18" charset="0"/>
                <a:ea typeface="Cambria" panose="02040503050406030204" pitchFamily="18" charset="0"/>
              </a:rPr>
              <a:t>9,711</a:t>
            </a:r>
            <a:r>
              <a:rPr lang="zh-CN" altLang="en-US" sz="2600" dirty="0">
                <a:latin typeface="Cambria" panose="02040503050406030204" pitchFamily="18" charset="0"/>
              </a:rPr>
              <a:t>次</a:t>
            </a:r>
          </a:p>
          <a:p>
            <a:pPr lvl="1">
              <a:spcBef>
                <a:spcPts val="1200"/>
              </a:spcBef>
              <a:buBlip>
                <a:blip r:embed="rId3"/>
              </a:buBlip>
            </a:pPr>
            <a:r>
              <a:rPr lang="zh-CN" altLang="en-US" sz="2600" dirty="0">
                <a:latin typeface="Cambria" panose="02040503050406030204" pitchFamily="18" charset="0"/>
              </a:rPr>
              <a:t> </a:t>
            </a:r>
            <a:r>
              <a:rPr lang="zh-CN" altLang="en-US" sz="2600" dirty="0" smtClean="0">
                <a:latin typeface="Cambria" panose="02040503050406030204" pitchFamily="18" charset="0"/>
              </a:rPr>
              <a:t>连接</a:t>
            </a:r>
            <a:r>
              <a:rPr lang="zh-CN" altLang="en-US" sz="2600" dirty="0">
                <a:latin typeface="Cambria" panose="02040503050406030204" pitchFamily="18" charset="0"/>
              </a:rPr>
              <a:t>书目记录： </a:t>
            </a:r>
            <a:r>
              <a:rPr lang="en-US" altLang="zh-CN" sz="2600" dirty="0" smtClean="0">
                <a:solidFill>
                  <a:srgbClr val="3333FF"/>
                </a:solidFill>
                <a:latin typeface="Cambria" panose="02040503050406030204" pitchFamily="18" charset="0"/>
                <a:ea typeface="Cambria" panose="02040503050406030204" pitchFamily="18" charset="0"/>
              </a:rPr>
              <a:t>54,758</a:t>
            </a:r>
            <a:r>
              <a:rPr lang="zh-CN" altLang="en-US" sz="2600" dirty="0" smtClean="0">
                <a:latin typeface="Cambria" panose="02040503050406030204" pitchFamily="18" charset="0"/>
              </a:rPr>
              <a:t>条</a:t>
            </a:r>
            <a:endParaRPr lang="zh-CN" altLang="en-US" sz="2600" dirty="0">
              <a:latin typeface="Cambria" panose="02040503050406030204" pitchFamily="18" charset="0"/>
            </a:endParaRPr>
          </a:p>
        </p:txBody>
      </p:sp>
    </p:spTree>
    <p:extLst>
      <p:ext uri="{BB962C8B-B14F-4D97-AF65-F5344CB8AC3E}">
        <p14:creationId xmlns:p14="http://schemas.microsoft.com/office/powerpoint/2010/main" val="97567089"/>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38374" y="264838"/>
            <a:ext cx="9229725" cy="1143000"/>
          </a:xfrm>
        </p:spPr>
        <p:txBody>
          <a:bodyPr>
            <a:normAutofit/>
          </a:bodyPr>
          <a:lstStyle/>
          <a:p>
            <a:r>
              <a:rPr lang="en-US" altLang="zh-CN" sz="4000" dirty="0" smtClean="0">
                <a:ea typeface="华文楷体" pitchFamily="2" charset="-122"/>
                <a:cs typeface="Courier New" pitchFamily="49" charset="0"/>
              </a:rPr>
              <a:t>CALIS</a:t>
            </a:r>
            <a:r>
              <a:rPr lang="zh-CN" altLang="en-US" sz="4000" dirty="0" smtClean="0">
                <a:ea typeface="华文楷体" pitchFamily="2" charset="-122"/>
                <a:cs typeface="Courier New" pitchFamily="49" charset="0"/>
              </a:rPr>
              <a:t>联合目录</a:t>
            </a:r>
            <a:r>
              <a:rPr lang="zh-CN" altLang="en-US" sz="4000" dirty="0" smtClean="0"/>
              <a:t>民族</a:t>
            </a:r>
            <a:r>
              <a:rPr lang="zh-CN" altLang="en-US" sz="4000" dirty="0"/>
              <a:t>文献资源建设工作</a:t>
            </a:r>
          </a:p>
        </p:txBody>
      </p:sp>
      <p:sp>
        <p:nvSpPr>
          <p:cNvPr id="3" name="内容占位符 2"/>
          <p:cNvSpPr>
            <a:spLocks noGrp="1"/>
          </p:cNvSpPr>
          <p:nvPr>
            <p:ph idx="1"/>
          </p:nvPr>
        </p:nvSpPr>
        <p:spPr>
          <a:xfrm>
            <a:off x="1447802" y="2105025"/>
            <a:ext cx="9744074" cy="3983040"/>
          </a:xfrm>
        </p:spPr>
        <p:txBody>
          <a:bodyPr>
            <a:normAutofit/>
          </a:bodyPr>
          <a:lstStyle/>
          <a:p>
            <a:pPr>
              <a:spcBef>
                <a:spcPts val="1200"/>
              </a:spcBef>
              <a:spcAft>
                <a:spcPts val="1200"/>
              </a:spcAft>
            </a:pPr>
            <a:r>
              <a:rPr lang="en-US" altLang="zh-CN" sz="3200" dirty="0">
                <a:latin typeface="Cambria" panose="02040503050406030204" pitchFamily="18" charset="0"/>
                <a:ea typeface="Cambria" panose="02040503050406030204" pitchFamily="18" charset="0"/>
              </a:rPr>
              <a:t>2016</a:t>
            </a:r>
            <a:r>
              <a:rPr lang="zh-CN" altLang="en-US" sz="3200" dirty="0">
                <a:latin typeface="Cambria" panose="02040503050406030204" pitchFamily="18" charset="0"/>
              </a:rPr>
              <a:t>年</a:t>
            </a:r>
            <a:r>
              <a:rPr lang="en-US" altLang="zh-CN" sz="3200" dirty="0">
                <a:latin typeface="Cambria" panose="02040503050406030204" pitchFamily="18" charset="0"/>
                <a:ea typeface="Cambria" panose="02040503050406030204" pitchFamily="18" charset="0"/>
              </a:rPr>
              <a:t>4</a:t>
            </a:r>
            <a:r>
              <a:rPr lang="zh-CN" altLang="en-US" sz="3200" dirty="0">
                <a:latin typeface="Cambria" panose="02040503050406030204" pitchFamily="18" charset="0"/>
              </a:rPr>
              <a:t>月起与新疆大学图书馆合作开展新疆地区民族文献资源建设工作</a:t>
            </a:r>
            <a:endParaRPr lang="en-US" altLang="zh-CN" sz="3200" dirty="0">
              <a:latin typeface="Cambria" panose="02040503050406030204" pitchFamily="18" charset="0"/>
              <a:ea typeface="Cambria" panose="02040503050406030204" pitchFamily="18" charset="0"/>
            </a:endParaRPr>
          </a:p>
          <a:p>
            <a:pPr>
              <a:spcBef>
                <a:spcPts val="1200"/>
              </a:spcBef>
              <a:spcAft>
                <a:spcPts val="1200"/>
              </a:spcAft>
            </a:pPr>
            <a:r>
              <a:rPr lang="en-US" altLang="zh-CN" sz="3200" dirty="0">
                <a:latin typeface="Cambria" panose="02040503050406030204" pitchFamily="18" charset="0"/>
                <a:ea typeface="Cambria" panose="02040503050406030204" pitchFamily="18" charset="0"/>
              </a:rPr>
              <a:t>2017</a:t>
            </a:r>
            <a:r>
              <a:rPr lang="zh-CN" altLang="en-US" sz="3200" dirty="0">
                <a:latin typeface="Cambria" panose="02040503050406030204" pitchFamily="18" charset="0"/>
              </a:rPr>
              <a:t>年</a:t>
            </a:r>
            <a:r>
              <a:rPr lang="en-US" altLang="zh-CN" sz="3200" dirty="0">
                <a:latin typeface="Cambria" panose="02040503050406030204" pitchFamily="18" charset="0"/>
                <a:ea typeface="Cambria" panose="02040503050406030204" pitchFamily="18" charset="0"/>
              </a:rPr>
              <a:t>10</a:t>
            </a:r>
            <a:r>
              <a:rPr lang="zh-CN" altLang="en-US" sz="3200" dirty="0">
                <a:latin typeface="Cambria" panose="02040503050406030204" pitchFamily="18" charset="0"/>
              </a:rPr>
              <a:t>月起与内蒙古师范大学图书馆合作开展</a:t>
            </a:r>
            <a:r>
              <a:rPr lang="zh-CN" altLang="en-US" sz="3200" dirty="0" smtClean="0">
                <a:latin typeface="Cambria" panose="02040503050406030204" pitchFamily="18" charset="0"/>
              </a:rPr>
              <a:t>蒙古文</a:t>
            </a:r>
            <a:r>
              <a:rPr lang="zh-CN" altLang="en-US" sz="3200" dirty="0">
                <a:latin typeface="Cambria" panose="02040503050406030204" pitchFamily="18" charset="0"/>
              </a:rPr>
              <a:t>文献资源建设工作</a:t>
            </a:r>
            <a:endParaRPr lang="en-US" altLang="zh-CN" sz="3200" dirty="0">
              <a:latin typeface="Cambria" panose="02040503050406030204" pitchFamily="18" charset="0"/>
              <a:ea typeface="Cambria" panose="02040503050406030204" pitchFamily="18" charset="0"/>
            </a:endParaRPr>
          </a:p>
          <a:p>
            <a:pPr marL="0" indent="0">
              <a:spcBef>
                <a:spcPts val="1200"/>
              </a:spcBef>
              <a:spcAft>
                <a:spcPts val="1200"/>
              </a:spcAft>
              <a:buNone/>
            </a:pPr>
            <a:endParaRPr lang="zh-CN" altLang="en-US" sz="3200" dirty="0">
              <a:latin typeface="Cambria" panose="02040503050406030204" pitchFamily="18" charset="0"/>
            </a:endParaRPr>
          </a:p>
        </p:txBody>
      </p:sp>
    </p:spTree>
    <p:extLst>
      <p:ext uri="{BB962C8B-B14F-4D97-AF65-F5344CB8AC3E}">
        <p14:creationId xmlns:p14="http://schemas.microsoft.com/office/powerpoint/2010/main" val="4117206123"/>
      </p:ext>
    </p:extLst>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65656633-3434-3761-2d63-6137382d3963</Template>
  <TotalTime>97021</TotalTime>
  <Words>1937</Words>
  <Application>Microsoft Office PowerPoint</Application>
  <PresentationFormat>自定义</PresentationFormat>
  <Paragraphs>513</Paragraphs>
  <Slides>35</Slides>
  <Notes>4</Notes>
  <HiddenSlides>0</HiddenSlides>
  <MMClips>0</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CALIS名称规范工作简报</vt:lpstr>
      <vt:lpstr>内 容</vt:lpstr>
      <vt:lpstr>中文名称规范联合检索系统工作进展</vt:lpstr>
      <vt:lpstr>中文名称规范联合检索系统工作进展</vt:lpstr>
      <vt:lpstr>中文名称规范联合检索系统工作进展</vt:lpstr>
      <vt:lpstr>中文名称规范联合检索系统工作进展</vt:lpstr>
      <vt:lpstr>中文名称规范联合检索系统工作进展</vt:lpstr>
      <vt:lpstr>CALIS名称规范工作进展</vt:lpstr>
      <vt:lpstr>CALIS联合目录民族文献资源建设工作</vt:lpstr>
      <vt:lpstr>蒙古文文献资源建设工作</vt:lpstr>
      <vt:lpstr>PowerPoint 演示文稿</vt:lpstr>
      <vt:lpstr>蒙文文献资源建设工作</vt:lpstr>
      <vt:lpstr>PowerPoint 演示文稿</vt:lpstr>
      <vt:lpstr>PowerPoint 演示文稿</vt:lpstr>
      <vt:lpstr>PowerPoint 演示文稿</vt:lpstr>
      <vt:lpstr>PowerPoint 演示文稿</vt:lpstr>
      <vt:lpstr>CALIS采编一体化系统介绍</vt:lpstr>
      <vt:lpstr>背  景</vt:lpstr>
      <vt:lpstr>PowerPoint 演示文稿</vt:lpstr>
      <vt:lpstr>PowerPoint 演示文稿</vt:lpstr>
      <vt:lpstr>PowerPoint 演示文稿</vt:lpstr>
      <vt:lpstr>采编一体化面向成员馆提供的服务</vt:lpstr>
      <vt:lpstr>PowerPoint 演示文稿</vt:lpstr>
      <vt:lpstr>PowerPoint 演示文稿</vt:lpstr>
      <vt:lpstr>采编一体化系统V1.0</vt:lpstr>
      <vt:lpstr>采编一体化系统V1.0</vt:lpstr>
      <vt:lpstr>编目前置模块</vt:lpstr>
      <vt:lpstr>编目前置工作流程</vt:lpstr>
      <vt:lpstr>PowerPoint 演示文稿</vt:lpstr>
      <vt:lpstr>编目前置模块</vt:lpstr>
      <vt:lpstr>PowerPoint 演示文稿</vt:lpstr>
      <vt:lpstr>PowerPoint 演示文稿</vt:lpstr>
      <vt:lpstr>PowerPoint 演示文稿</vt:lpstr>
      <vt:lpstr>PowerPoint 演示文稿</vt:lpstr>
      <vt:lpstr>PowerPoint 演示文稿</vt:lpstr>
    </vt:vector>
  </TitlesOfParts>
  <Company>CALIS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CALIS规范工作</dc:title>
  <dc:creator>liucy</dc:creator>
  <cp:lastModifiedBy>刘春玥</cp:lastModifiedBy>
  <cp:revision>473</cp:revision>
  <dcterms:created xsi:type="dcterms:W3CDTF">2017-01-09T06:13:21Z</dcterms:created>
  <dcterms:modified xsi:type="dcterms:W3CDTF">2018-10-15T08:02:37Z</dcterms:modified>
</cp:coreProperties>
</file>