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57" r:id="rId4"/>
    <p:sldId id="258" r:id="rId5"/>
    <p:sldId id="260" r:id="rId6"/>
    <p:sldId id="261" r:id="rId7"/>
    <p:sldId id="262" r:id="rId8"/>
    <p:sldId id="283" r:id="rId9"/>
    <p:sldId id="263" r:id="rId10"/>
    <p:sldId id="290" r:id="rId11"/>
    <p:sldId id="281" r:id="rId12"/>
    <p:sldId id="284" r:id="rId13"/>
    <p:sldId id="292" r:id="rId14"/>
    <p:sldId id="293" r:id="rId15"/>
    <p:sldId id="294" r:id="rId16"/>
    <p:sldId id="295" r:id="rId17"/>
    <p:sldId id="270" r:id="rId18"/>
    <p:sldId id="287" r:id="rId19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G, SinYee [LIB]" initials="TS[" lastIdx="5" clrIdx="0">
    <p:extLst>
      <p:ext uri="{19B8F6BF-5375-455C-9EA6-DF929625EA0E}">
        <p15:presenceInfo xmlns:p15="http://schemas.microsoft.com/office/powerpoint/2012/main" userId="S-1-5-21-2167641406-2097084130-2755097673-130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21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A95FF2F-00FA-47AA-A91F-540934BBB2A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E24AE8C-B360-460B-B34D-B0A7FB6B6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C4C74-C1A0-4BC4-BA37-5068D8F48BA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5F9B-E402-4A0F-BA41-AA74A83C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Authority control workflow in Alma</a:t>
            </a:r>
          </a:p>
          <a:p>
            <a:r>
              <a:rPr lang="en-US" dirty="0" smtClean="0"/>
              <a:t>Headings are linked to authority records in an authority file</a:t>
            </a:r>
          </a:p>
          <a:p>
            <a:r>
              <a:rPr lang="en-US" dirty="0" err="1" smtClean="0"/>
              <a:t>Iinking</a:t>
            </a:r>
            <a:r>
              <a:rPr lang="en-US" dirty="0" smtClean="0"/>
              <a:t> is indicated by </a:t>
            </a:r>
            <a:r>
              <a:rPr lang="en-US" dirty="0" err="1" smtClean="0"/>
              <a:t>bincular</a:t>
            </a:r>
            <a:r>
              <a:rPr lang="en-US" dirty="0" smtClean="0"/>
              <a:t> 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5F9B-E402-4A0F-BA41-AA74A83C93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E28AA0-E8A1-4CE9-B0D9-8B249591EF6B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7B1E-3F49-4D25-994B-6DF6D51494CE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E574BF-9F48-412E-A90E-50E9A38720F3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D9B-A3FD-4A74-A756-0FB5BE6A3796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AC85EB-6B0D-48F7-8D42-70FBCC3DA888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39A3-0FA9-482A-9EEF-D3132342298E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776A-7EBE-4C96-AC75-9B9883FD3A55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64C7-BEA4-466D-9FBF-4E06EE99B4DE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338B-D731-484D-9AE0-56A49ED4CB89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8971A6-22CD-4579-AE90-1CDA040AFB3B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AFC7-69D6-47F9-8C90-D65C4434D839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073F727-FFC9-4FD7-9369-B5FF782DCC7C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8400-BA56-40A9-B9A5-DEA21A175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26817"/>
            <a:ext cx="10993549" cy="665756"/>
          </a:xfrm>
        </p:spPr>
        <p:txBody>
          <a:bodyPr/>
          <a:lstStyle/>
          <a:p>
            <a:r>
              <a:rPr lang="zh-CN" altLang="en-US" dirty="0"/>
              <a:t>中文名称规范联合协调委员会第十六次会议 </a:t>
            </a:r>
            <a:endParaRPr lang="zh-HK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8C29E-5281-457A-A759-CF6E6990F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805" y="1686187"/>
            <a:ext cx="10993546" cy="2624374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香港中文名称规范小组 </a:t>
            </a:r>
            <a:r>
              <a:rPr lang="en-US" altLang="zh-CN" sz="2600" dirty="0"/>
              <a:t>(JULAC HKCAN) </a:t>
            </a:r>
            <a:r>
              <a:rPr lang="zh-CN" altLang="en-US" sz="2600" dirty="0"/>
              <a:t>工作报告</a:t>
            </a:r>
            <a:endParaRPr lang="en-US" altLang="zh-CN" sz="2600" dirty="0"/>
          </a:p>
          <a:p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25-27 / 10 / 2018</a:t>
            </a:r>
          </a:p>
          <a:p>
            <a:endParaRPr lang="en-US" altLang="zh-CN" dirty="0"/>
          </a:p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</a:rPr>
              <a:t>代表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</a:rPr>
              <a:t>邓倩儿， 香港理工大学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,  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</a:rPr>
              <a:t>包玉刚图书馆</a:t>
            </a:r>
          </a:p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</a:rPr>
              <a:t>黎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珮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</a:rPr>
              <a:t>婷，香港邻南大学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,  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</a:rPr>
              <a:t>邝森活图书馆</a:t>
            </a:r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zh-HK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5E0D6-A79A-4D68-B2E7-8C81A1185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356" y="5309250"/>
            <a:ext cx="2487384" cy="8230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2"/>
            <a:ext cx="12099470" cy="6776358"/>
          </a:xfrm>
        </p:spPr>
      </p:pic>
      <p:sp>
        <p:nvSpPr>
          <p:cNvPr id="6" name="Rectangle 5"/>
          <p:cNvSpPr/>
          <p:nvPr/>
        </p:nvSpPr>
        <p:spPr>
          <a:xfrm>
            <a:off x="351064" y="2457449"/>
            <a:ext cx="2416629" cy="1347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51864" y="775608"/>
            <a:ext cx="4294415" cy="4801314"/>
          </a:xfrm>
          <a:prstGeom prst="rect">
            <a:avLst/>
          </a:prstGeom>
          <a:solidFill>
            <a:schemeClr val="bg2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HKCAN</a:t>
            </a:r>
            <a:r>
              <a:rPr lang="zh-CN" altLang="en-US" dirty="0"/>
              <a:t>名称规范的</a:t>
            </a:r>
            <a:r>
              <a:rPr lang="zh-CN" altLang="en-US" dirty="0" smtClean="0"/>
              <a:t>特征</a:t>
            </a:r>
            <a:r>
              <a:rPr lang="en-US" altLang="zh-CN" dirty="0" smtClean="0"/>
              <a:t>:</a:t>
            </a:r>
            <a:endParaRPr lang="en-US" dirty="0"/>
          </a:p>
          <a:p>
            <a:r>
              <a:rPr lang="en-US" altLang="zh-TW" dirty="0" smtClean="0"/>
              <a:t>1.</a:t>
            </a:r>
            <a:r>
              <a:rPr lang="zh-CN" altLang="en-US" dirty="0"/>
              <a:t>不采用 </a:t>
            </a:r>
            <a:r>
              <a:rPr lang="en-US" dirty="0"/>
              <a:t>7XX (ALMA </a:t>
            </a:r>
            <a:r>
              <a:rPr lang="zh-CN" altLang="en-US" dirty="0"/>
              <a:t>建构内不支援 </a:t>
            </a:r>
            <a:r>
              <a:rPr lang="en-US" dirty="0"/>
              <a:t>7XX</a:t>
            </a:r>
            <a:r>
              <a:rPr lang="en-US" dirty="0" smtClean="0"/>
              <a:t>)</a:t>
            </a:r>
            <a:endParaRPr lang="en-US" altLang="zh-HK" dirty="0" smtClean="0"/>
          </a:p>
          <a:p>
            <a:endParaRPr lang="en-US" altLang="zh-HK" dirty="0" smtClean="0"/>
          </a:p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CN" altLang="en-US" dirty="0"/>
              <a:t>多种语文</a:t>
            </a:r>
            <a:r>
              <a:rPr lang="en-US" dirty="0"/>
              <a:t>1XX </a:t>
            </a:r>
            <a:r>
              <a:rPr lang="zh-CN" altLang="en-US" dirty="0"/>
              <a:t>以支援编目内的多种语</a:t>
            </a:r>
            <a:endParaRPr lang="en-US" dirty="0"/>
          </a:p>
          <a:p>
            <a:r>
              <a:rPr lang="zh-CN" altLang="en-US" dirty="0"/>
              <a:t>文</a:t>
            </a:r>
            <a:r>
              <a:rPr lang="en-US" dirty="0"/>
              <a:t>, </a:t>
            </a:r>
            <a:r>
              <a:rPr lang="zh-CN" altLang="en-US" dirty="0"/>
              <a:t>拉丁字源之规范以及中</a:t>
            </a:r>
            <a:r>
              <a:rPr lang="en-US" dirty="0"/>
              <a:t>/</a:t>
            </a:r>
            <a:r>
              <a:rPr lang="zh-CN" altLang="en-US" dirty="0"/>
              <a:t>日</a:t>
            </a:r>
            <a:r>
              <a:rPr lang="en-US" dirty="0"/>
              <a:t>/</a:t>
            </a:r>
            <a:r>
              <a:rPr lang="zh-CN" altLang="en-US" dirty="0"/>
              <a:t>韩字源之规范皆录于</a:t>
            </a:r>
            <a:r>
              <a:rPr lang="en-US" dirty="0"/>
              <a:t>1XX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3. </a:t>
            </a:r>
            <a:r>
              <a:rPr lang="zh-TW" altLang="en-US" dirty="0"/>
              <a:t>中</a:t>
            </a:r>
            <a:r>
              <a:rPr lang="en-US" altLang="zh-TW" dirty="0"/>
              <a:t>/</a:t>
            </a:r>
            <a:r>
              <a:rPr lang="zh-TW" altLang="en-US" dirty="0"/>
              <a:t>日</a:t>
            </a:r>
            <a:r>
              <a:rPr lang="en-US" altLang="zh-TW" dirty="0" smtClean="0"/>
              <a:t>/</a:t>
            </a:r>
            <a:r>
              <a:rPr lang="zh-CN" altLang="en-US" dirty="0"/>
              <a:t>韩</a:t>
            </a:r>
            <a:r>
              <a:rPr lang="zh-TW" altLang="en-US" dirty="0" smtClean="0"/>
              <a:t>的</a:t>
            </a:r>
            <a:r>
              <a:rPr lang="en-US" altLang="zh-TW" dirty="0"/>
              <a:t>1XX, 4XX</a:t>
            </a:r>
            <a:r>
              <a:rPr lang="zh-TW" altLang="en-US" dirty="0"/>
              <a:t>及</a:t>
            </a:r>
            <a:r>
              <a:rPr lang="en-US" altLang="zh-TW" dirty="0" smtClean="0"/>
              <a:t>5XX</a:t>
            </a:r>
            <a:r>
              <a:rPr lang="zh-CN" altLang="en-US" dirty="0"/>
              <a:t>字源目录皆根据 </a:t>
            </a:r>
            <a:r>
              <a:rPr lang="en-US" dirty="0"/>
              <a:t>ISO 15924 </a:t>
            </a:r>
            <a:r>
              <a:rPr lang="zh-CN" altLang="en-US" dirty="0"/>
              <a:t>注有 </a:t>
            </a:r>
            <a:r>
              <a:rPr lang="en-US" dirty="0"/>
              <a:t>$9 </a:t>
            </a:r>
            <a:r>
              <a:rPr lang="zh-CN" altLang="en-US" dirty="0"/>
              <a:t>作为编码以辨别语文</a:t>
            </a:r>
            <a:endParaRPr lang="en-US" dirty="0"/>
          </a:p>
          <a:p>
            <a:r>
              <a:rPr lang="en-US" altLang="zh-TW" dirty="0" smtClean="0"/>
              <a:t>	</a:t>
            </a:r>
            <a:r>
              <a:rPr lang="zh-TW" altLang="en-US" dirty="0" smtClean="0"/>
              <a:t>例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	</a:t>
            </a:r>
            <a:r>
              <a:rPr lang="zh-TW" altLang="en-US" dirty="0" smtClean="0"/>
              <a:t>中文</a:t>
            </a:r>
            <a:r>
              <a:rPr lang="zh-TW" altLang="en-US" dirty="0"/>
              <a:t>名字的</a:t>
            </a:r>
            <a:r>
              <a:rPr lang="en-US" altLang="zh-TW" dirty="0"/>
              <a:t>$9</a:t>
            </a:r>
            <a:r>
              <a:rPr lang="zh-TW" altLang="en-US" dirty="0" smtClean="0"/>
              <a:t>標注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 </a:t>
            </a:r>
            <a:r>
              <a:rPr lang="en-US" altLang="zh-TW" dirty="0" err="1"/>
              <a:t>hani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 smtClean="0"/>
              <a:t>日文</a:t>
            </a:r>
            <a:r>
              <a:rPr lang="zh-TW" altLang="en-US" dirty="0"/>
              <a:t>名字的</a:t>
            </a:r>
            <a:r>
              <a:rPr lang="en-US" altLang="zh-TW" dirty="0"/>
              <a:t>$9</a:t>
            </a:r>
            <a:r>
              <a:rPr lang="zh-TW" altLang="en-US" dirty="0" smtClean="0"/>
              <a:t>標注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 </a:t>
            </a:r>
            <a:r>
              <a:rPr lang="en-US" altLang="zh-TW" dirty="0" err="1"/>
              <a:t>jpan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 smtClean="0"/>
              <a:t>韓文名</a:t>
            </a:r>
            <a:r>
              <a:rPr lang="zh-TW" altLang="en-US" dirty="0"/>
              <a:t>字的</a:t>
            </a:r>
            <a:r>
              <a:rPr lang="en-US" altLang="zh-TW" dirty="0"/>
              <a:t>$9</a:t>
            </a:r>
            <a:r>
              <a:rPr lang="zh-TW" altLang="en-US" dirty="0" smtClean="0"/>
              <a:t>標注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 </a:t>
            </a:r>
            <a:r>
              <a:rPr lang="en-US" altLang="zh-TW" dirty="0" smtClean="0"/>
              <a:t>kore</a:t>
            </a:r>
          </a:p>
          <a:p>
            <a:endParaRPr lang="en-US" altLang="zh-TW" dirty="0"/>
          </a:p>
          <a:p>
            <a:r>
              <a:rPr lang="zh-CN" altLang="en-US" dirty="0"/>
              <a:t>注</a:t>
            </a:r>
            <a:r>
              <a:rPr lang="en-US" dirty="0"/>
              <a:t>: </a:t>
            </a:r>
            <a:r>
              <a:rPr lang="zh-CN" altLang="en-US" dirty="0" smtClean="0"/>
              <a:t>当</a:t>
            </a:r>
            <a:r>
              <a:rPr lang="zh-TW" altLang="en-US" dirty="0" smtClean="0"/>
              <a:t>上</a:t>
            </a:r>
            <a:r>
              <a:rPr lang="zh-CN" altLang="en-US" dirty="0" smtClean="0"/>
              <a:t>载</a:t>
            </a:r>
            <a:r>
              <a:rPr lang="zh-TW" altLang="en-US" dirty="0" smtClean="0"/>
              <a:t>至</a:t>
            </a:r>
            <a:r>
              <a:rPr lang="en-US" altLang="zh-TW" dirty="0" smtClean="0"/>
              <a:t>CNASS</a:t>
            </a:r>
            <a:r>
              <a:rPr lang="zh-CN" altLang="en-US" dirty="0" smtClean="0"/>
              <a:t>时</a:t>
            </a:r>
            <a:r>
              <a:rPr lang="en-US" altLang="zh-TW" dirty="0" smtClean="0"/>
              <a:t>, </a:t>
            </a:r>
            <a:r>
              <a:rPr lang="zh-CN" altLang="en-US" dirty="0" smtClean="0"/>
              <a:t>会</a:t>
            </a:r>
            <a:r>
              <a:rPr lang="zh-TW" altLang="en-US" dirty="0" smtClean="0"/>
              <a:t>作</a:t>
            </a:r>
            <a:r>
              <a:rPr lang="zh-TW" altLang="en-US" dirty="0"/>
              <a:t>特別安排</a:t>
            </a:r>
            <a:r>
              <a:rPr lang="en-US" altLang="zh-TW" dirty="0"/>
              <a:t>, </a:t>
            </a:r>
            <a:r>
              <a:rPr lang="zh-TW" altLang="en-US" dirty="0"/>
              <a:t>将</a:t>
            </a:r>
            <a:r>
              <a:rPr lang="en-US" altLang="zh-TW" dirty="0" smtClean="0"/>
              <a:t>1XX$9 </a:t>
            </a:r>
            <a:r>
              <a:rPr lang="zh-TW" altLang="en-US" dirty="0"/>
              <a:t>改至 </a:t>
            </a:r>
            <a:r>
              <a:rPr lang="en-US" altLang="zh-TW" dirty="0"/>
              <a:t>7XX.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50840"/>
              </p:ext>
            </p:extLst>
          </p:nvPr>
        </p:nvGraphicFramePr>
        <p:xfrm>
          <a:off x="411061" y="318782"/>
          <a:ext cx="11367082" cy="6106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7082">
                  <a:extLst>
                    <a:ext uri="{9D8B030D-6E8A-4147-A177-3AD203B41FA5}">
                      <a16:colId xmlns:a16="http://schemas.microsoft.com/office/drawing/2014/main" val="1909641652"/>
                    </a:ext>
                  </a:extLst>
                </a:gridCol>
              </a:tblGrid>
              <a:tr h="6947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HKCAN </a:t>
                      </a:r>
                      <a:r>
                        <a:rPr lang="zh-TW" altLang="en-US" dirty="0"/>
                        <a:t>記錄上載到</a:t>
                      </a:r>
                      <a:r>
                        <a:rPr lang="en-US" dirty="0"/>
                        <a:t> CNA</a:t>
                      </a:r>
                      <a:r>
                        <a:rPr lang="en-US" altLang="zh-TW" dirty="0"/>
                        <a:t>SS</a:t>
                      </a:r>
                      <a:endParaRPr lang="en-US" dirty="0"/>
                    </a:p>
                    <a:p>
                      <a:pPr algn="ctr"/>
                      <a:r>
                        <a:rPr lang="en-US" altLang="zh-TW" sz="1600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FFFF00"/>
                          </a:solidFill>
                        </a:rPr>
                        <a:t>在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Alma</a:t>
                      </a:r>
                      <a:r>
                        <a:rPr lang="zh-TW" altLang="en-US" sz="1600" dirty="0">
                          <a:solidFill>
                            <a:srgbClr val="FFFF00"/>
                          </a:solidFill>
                        </a:rPr>
                        <a:t>之前和之後的比較</a:t>
                      </a:r>
                      <a:r>
                        <a:rPr lang="en-US" altLang="zh-TW" sz="1600" dirty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639608"/>
                  </a:ext>
                </a:extLst>
              </a:tr>
              <a:tr h="461638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Alma </a:t>
                      </a:r>
                      <a:r>
                        <a:rPr lang="zh-TW" altLang="en-US" b="1" dirty="0"/>
                        <a:t>之前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684042"/>
                  </a:ext>
                </a:extLst>
              </a:tr>
              <a:tr h="158253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478185"/>
                  </a:ext>
                </a:extLst>
              </a:tr>
              <a:tr h="461638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Alma </a:t>
                      </a:r>
                      <a:r>
                        <a:rPr lang="zh-TW" altLang="en-US" b="1" dirty="0"/>
                        <a:t>之後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198280"/>
                  </a:ext>
                </a:extLst>
              </a:tr>
              <a:tr h="290638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31699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35" y="1784673"/>
            <a:ext cx="8343900" cy="14097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58910" y="3661612"/>
            <a:ext cx="8362950" cy="2638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0807" y="360098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Alma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控制號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0807" y="4222112"/>
            <a:ext cx="1290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HKCAN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控制號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8360" y="4742307"/>
            <a:ext cx="240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多個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7xx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3133898" y="4742307"/>
            <a:ext cx="694462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828360" y="3757353"/>
            <a:ext cx="5524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04583" y="4375009"/>
            <a:ext cx="308606" cy="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161D-8519-404A-9448-0EF73DE4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规范工作流程的改变</a:t>
            </a:r>
            <a:endParaRPr lang="zh-HK" alt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E0E7B-9FFB-4E52-86D9-2213A7EB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47" y="1890165"/>
            <a:ext cx="5087075" cy="536005"/>
          </a:xfrm>
        </p:spPr>
        <p:txBody>
          <a:bodyPr/>
          <a:lstStyle/>
          <a:p>
            <a:r>
              <a:rPr lang="zh-TW" altLang="en-US" dirty="0"/>
              <a:t>转用</a:t>
            </a:r>
            <a:r>
              <a:rPr lang="en-US" altLang="zh-TW" dirty="0"/>
              <a:t>ALMA</a:t>
            </a:r>
            <a:r>
              <a:rPr lang="zh-TW" altLang="en-US" dirty="0"/>
              <a:t>之前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53945-F922-403E-9BD4-F67BB7F21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37" y="2473047"/>
            <a:ext cx="5393100" cy="2744906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  <a:latin typeface="Bookman Old Style" panose="02050604050505020204" pitchFamily="18" charset="0"/>
              </a:rPr>
              <a:t>J</a:t>
            </a:r>
            <a:r>
              <a:rPr lang="en-US" altLang="zh-CN" dirty="0">
                <a:solidFill>
                  <a:schemeClr val="accent1"/>
                </a:solidFill>
                <a:latin typeface="Bookman Old Style" panose="02050604050505020204" pitchFamily="18" charset="0"/>
              </a:rPr>
              <a:t>ULAC </a:t>
            </a:r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八所图书馆各自保存及维持各自所需用的权威纪录</a:t>
            </a:r>
          </a:p>
          <a:p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八所图书馆各自在自己的系统中制造权威纪录</a:t>
            </a:r>
          </a:p>
          <a:p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然后定期将新制的权威纪录数据上存至特定的</a:t>
            </a:r>
            <a:r>
              <a:rPr lang="en-US" altLang="zh-CN" dirty="0">
                <a:solidFill>
                  <a:schemeClr val="accent1"/>
                </a:solidFill>
                <a:latin typeface="Bookman Old Style" panose="02050604050505020204" pitchFamily="18" charset="0"/>
              </a:rPr>
              <a:t>FTP </a:t>
            </a:r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平台</a:t>
            </a:r>
          </a:p>
          <a:p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再由</a:t>
            </a:r>
            <a:r>
              <a:rPr lang="en-US" altLang="zh-CN" dirty="0">
                <a:solidFill>
                  <a:schemeClr val="accent1"/>
                </a:solidFill>
                <a:latin typeface="Bookman Old Style" panose="02050604050505020204" pitchFamily="18" charset="0"/>
              </a:rPr>
              <a:t>HKCAN </a:t>
            </a:r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合约员工把重复的规范数据删除及上存至</a:t>
            </a:r>
            <a:r>
              <a:rPr lang="en-US" altLang="zh-CN" dirty="0">
                <a:solidFill>
                  <a:schemeClr val="accent1"/>
                </a:solidFill>
                <a:latin typeface="Bookman Old Style" panose="02050604050505020204" pitchFamily="18" charset="0"/>
              </a:rPr>
              <a:t>HKCAN</a:t>
            </a:r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服务器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DD782-6446-4E27-B83B-1D1D9FDFA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3008" y="1890165"/>
            <a:ext cx="5087073" cy="553373"/>
          </a:xfrm>
        </p:spPr>
        <p:txBody>
          <a:bodyPr/>
          <a:lstStyle/>
          <a:p>
            <a:r>
              <a:rPr lang="zh-TW" altLang="en-US" dirty="0"/>
              <a:t>转用</a:t>
            </a:r>
            <a:r>
              <a:rPr lang="en-US" altLang="zh-TW" dirty="0"/>
              <a:t>ALMA</a:t>
            </a:r>
            <a:r>
              <a:rPr lang="zh-TW" altLang="en-US" dirty="0"/>
              <a:t>之后</a:t>
            </a:r>
            <a:endParaRPr lang="zh-HK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CE237-CFD6-4F70-9FAD-8C43AF2E2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542" y="2439490"/>
            <a:ext cx="5393100" cy="2934999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latin typeface="Bookman Old Style" panose="02050604050505020204" pitchFamily="18" charset="0"/>
              </a:rPr>
              <a:t>HKCAN</a:t>
            </a:r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权威纪录集中在</a:t>
            </a:r>
            <a:r>
              <a:rPr lang="en-US" altLang="zh-CN" dirty="0">
                <a:solidFill>
                  <a:schemeClr val="accent1"/>
                </a:solidFill>
                <a:latin typeface="Bookman Old Style" panose="02050604050505020204" pitchFamily="18" charset="0"/>
              </a:rPr>
              <a:t>ALMA</a:t>
            </a:r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网路区中央管理</a:t>
            </a:r>
          </a:p>
          <a:p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八所图书馆皆可在</a:t>
            </a:r>
            <a:r>
              <a:rPr lang="en-US" altLang="zh-CN" dirty="0">
                <a:solidFill>
                  <a:schemeClr val="accent1"/>
                </a:solidFill>
                <a:latin typeface="Bookman Old Style" panose="02050604050505020204" pitchFamily="18" charset="0"/>
              </a:rPr>
              <a:t>ALMA</a:t>
            </a:r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网路区直接处理权威纪录相关工作</a:t>
            </a:r>
          </a:p>
          <a:p>
            <a:r>
              <a:rPr lang="zh-CN" altLang="en-US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实时更新</a:t>
            </a:r>
            <a:r>
              <a:rPr lang="en-US" altLang="zh-CN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, </a:t>
            </a:r>
            <a:r>
              <a:rPr lang="zh-CN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避免了数据重复</a:t>
            </a:r>
            <a:endParaRPr lang="zh-HK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466A7-D853-4A97-ACA4-2CC156A5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23" y="797540"/>
            <a:ext cx="2487384" cy="82303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98022"/>
            <a:ext cx="11435443" cy="5470071"/>
          </a:xfrm>
        </p:spPr>
      </p:pic>
      <p:sp>
        <p:nvSpPr>
          <p:cNvPr id="6" name="TextBox 5"/>
          <p:cNvSpPr txBox="1"/>
          <p:nvPr/>
        </p:nvSpPr>
        <p:spPr>
          <a:xfrm>
            <a:off x="6702879" y="2057400"/>
            <a:ext cx="4310742" cy="1200329"/>
          </a:xfrm>
          <a:prstGeom prst="rect">
            <a:avLst/>
          </a:prstGeom>
          <a:solidFill>
            <a:schemeClr val="bg2"/>
          </a:solidFill>
          <a:ln w="317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ALMA</a:t>
            </a:r>
            <a:r>
              <a:rPr lang="zh-CN" altLang="en-US" dirty="0"/>
              <a:t>建构内的规范管理</a:t>
            </a:r>
            <a:r>
              <a:rPr lang="en-US" dirty="0"/>
              <a:t>:</a:t>
            </a:r>
          </a:p>
          <a:p>
            <a:r>
              <a:rPr lang="zh-CN" altLang="en-US" dirty="0"/>
              <a:t>可见 图中的</a:t>
            </a:r>
            <a:r>
              <a:rPr lang="en-US" dirty="0"/>
              <a:t>1XX </a:t>
            </a:r>
            <a:r>
              <a:rPr lang="zh-CN" altLang="en-US" dirty="0"/>
              <a:t>的项目旁标有 </a:t>
            </a:r>
            <a:endParaRPr lang="en-US" dirty="0"/>
          </a:p>
          <a:p>
            <a:r>
              <a:rPr lang="zh-CN" altLang="en-US" dirty="0"/>
              <a:t>代表该项目已经链接上一个规范项目</a:t>
            </a:r>
            <a:endParaRPr lang="en-US" dirty="0"/>
          </a:p>
          <a:p>
            <a:endParaRPr lang="en-US" altLang="zh-TW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59EDD-7C6D-49C8-86E9-87541AB153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4" t="31906" r="-2504" b="28691"/>
          <a:stretch/>
        </p:blipFill>
        <p:spPr>
          <a:xfrm>
            <a:off x="9935935" y="2310493"/>
            <a:ext cx="906235" cy="3592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3721" y="3028950"/>
            <a:ext cx="2359479" cy="4898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43200" y="2310493"/>
            <a:ext cx="3959679" cy="81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79664"/>
            <a:ext cx="11348357" cy="5279799"/>
          </a:xfrm>
        </p:spPr>
      </p:pic>
      <p:sp>
        <p:nvSpPr>
          <p:cNvPr id="5" name="TextBox 4"/>
          <p:cNvSpPr txBox="1"/>
          <p:nvPr/>
        </p:nvSpPr>
        <p:spPr>
          <a:xfrm>
            <a:off x="4702628" y="2065564"/>
            <a:ext cx="3624942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如需查看规范项目来源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zh-CN" altLang="en-US" dirty="0">
                <a:solidFill>
                  <a:srgbClr val="002060"/>
                </a:solidFill>
              </a:rPr>
              <a:t>可按 </a:t>
            </a:r>
            <a:r>
              <a:rPr lang="en-US" dirty="0" smtClean="0">
                <a:solidFill>
                  <a:srgbClr val="002060"/>
                </a:solidFill>
              </a:rPr>
              <a:t>F3</a:t>
            </a:r>
          </a:p>
          <a:p>
            <a:r>
              <a:rPr lang="zh-CN" altLang="en-US" dirty="0" smtClean="0">
                <a:solidFill>
                  <a:srgbClr val="002060"/>
                </a:solidFill>
              </a:rPr>
              <a:t>也可以选择</a:t>
            </a:r>
            <a:r>
              <a:rPr lang="zh-CN" altLang="en-US" dirty="0" smtClean="0">
                <a:solidFill>
                  <a:srgbClr val="002060"/>
                </a:solidFill>
                <a:latin typeface="+mn-ea"/>
              </a:rPr>
              <a:t>规范数据库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192" y="1787979"/>
            <a:ext cx="496494" cy="3918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67493" y="2065564"/>
            <a:ext cx="3445328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07"/>
            <a:ext cx="12210161" cy="5829300"/>
          </a:xfrm>
        </p:spPr>
      </p:pic>
      <p:sp>
        <p:nvSpPr>
          <p:cNvPr id="5" name="Rectangle 4"/>
          <p:cNvSpPr/>
          <p:nvPr/>
        </p:nvSpPr>
        <p:spPr>
          <a:xfrm>
            <a:off x="73480" y="3086100"/>
            <a:ext cx="2245178" cy="3184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45579" y="2914650"/>
            <a:ext cx="1461407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33257" y="3086100"/>
            <a:ext cx="612322" cy="3184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" y="579664"/>
            <a:ext cx="11356522" cy="5584372"/>
          </a:xfrm>
        </p:spPr>
      </p:pic>
      <p:sp>
        <p:nvSpPr>
          <p:cNvPr id="5" name="Oval 4"/>
          <p:cNvSpPr/>
          <p:nvPr/>
        </p:nvSpPr>
        <p:spPr>
          <a:xfrm>
            <a:off x="1045029" y="1853293"/>
            <a:ext cx="710292" cy="465364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53293" y="2171700"/>
            <a:ext cx="4376057" cy="110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FE13-809F-4867-9BF5-C683455E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400" b="1" dirty="0">
                <a:latin typeface="STZhongsong (Headings)"/>
              </a:rPr>
              <a:t>未来动向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2B111-ADDF-494C-8449-0AEA40A7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4" y="1963025"/>
            <a:ext cx="10184234" cy="3887386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JUALC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正在跟 </a:t>
            </a:r>
            <a:r>
              <a:rPr lang="en-US" altLang="zh-CN" sz="2000" dirty="0" err="1">
                <a:solidFill>
                  <a:schemeClr val="accent1"/>
                </a:solidFill>
                <a:latin typeface="STZhongsong (Headings)"/>
              </a:rPr>
              <a:t>ExLibris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 </a:t>
            </a:r>
            <a:r>
              <a:rPr lang="zh-CN" altLang="en-US" sz="2000" dirty="0" smtClean="0">
                <a:solidFill>
                  <a:srgbClr val="002060"/>
                </a:solidFill>
                <a:latin typeface="STZhongsong (Headings)"/>
              </a:rPr>
              <a:t>商量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把</a:t>
            </a:r>
            <a:r>
              <a:rPr lang="en-US" altLang="zh-CN" sz="2000" dirty="0" smtClean="0">
                <a:solidFill>
                  <a:schemeClr val="accent1"/>
                </a:solidFill>
                <a:latin typeface="STZhongsong (Headings)"/>
              </a:rPr>
              <a:t>JULAC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网络区内的 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HKCAN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数据发布至 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ALMA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共享区</a:t>
            </a:r>
            <a:endParaRPr lang="en-US" altLang="zh-CN" sz="2000" dirty="0">
              <a:solidFill>
                <a:schemeClr val="accent1"/>
              </a:solidFill>
              <a:latin typeface="STZhongsong (Headings)"/>
            </a:endParaRPr>
          </a:p>
          <a:p>
            <a:endParaRPr lang="zh-CN" altLang="en-US" sz="1000" dirty="0">
              <a:solidFill>
                <a:schemeClr val="accent1"/>
              </a:solidFill>
              <a:latin typeface="STZhongsong (Headings)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届时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,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所有 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ALMA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用户都可以在 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ALMA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共享区内搜索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HKCAN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的数据</a:t>
            </a:r>
            <a:endParaRPr lang="en-US" altLang="zh-CN" sz="2000" dirty="0">
              <a:solidFill>
                <a:schemeClr val="accent1"/>
              </a:solidFill>
              <a:latin typeface="STZhongsong (Headings)"/>
            </a:endParaRPr>
          </a:p>
          <a:p>
            <a:endParaRPr lang="zh-CN" altLang="en-US" sz="1000" dirty="0">
              <a:solidFill>
                <a:schemeClr val="accent1"/>
              </a:solidFill>
              <a:latin typeface="STZhongsong (Headings)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对于非 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ALMA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用户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,  JULAC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建议他们可从 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CNASS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搜索 </a:t>
            </a:r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HKCAN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的数据</a:t>
            </a:r>
            <a:endParaRPr lang="en-US" altLang="zh-CN" sz="2000" dirty="0">
              <a:solidFill>
                <a:schemeClr val="accent1"/>
              </a:solidFill>
              <a:latin typeface="STZhongsong (Headings)"/>
            </a:endParaRPr>
          </a:p>
          <a:p>
            <a:endParaRPr lang="en-US" altLang="zh-CN" sz="1000" dirty="0">
              <a:solidFill>
                <a:schemeClr val="accent1"/>
              </a:solidFill>
              <a:latin typeface="STZhongsong (Headings)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HKCAN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会</a:t>
            </a:r>
            <a:r>
              <a:rPr lang="zh-CN" altLang="en-US" sz="2000" dirty="0" smtClean="0">
                <a:solidFill>
                  <a:schemeClr val="accent1"/>
                </a:solidFill>
                <a:latin typeface="STZhongsong (Headings)"/>
              </a:rPr>
              <a:t>定期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把数据上存至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CNASS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STZhongsong (Headings)"/>
            </a:endParaRPr>
          </a:p>
          <a:p>
            <a:endParaRPr lang="zh-CN" altLang="en-US" sz="1000" dirty="0">
              <a:solidFill>
                <a:schemeClr val="accent1"/>
              </a:solidFill>
              <a:latin typeface="STZhongsong (Headings)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STZhongsong (Headings)"/>
              </a:rPr>
              <a:t>HKCAN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公用目录 </a:t>
            </a:r>
            <a:r>
              <a:rPr lang="en-US" altLang="zh-TW" sz="2000" dirty="0">
                <a:solidFill>
                  <a:schemeClr val="accent1"/>
                </a:solidFill>
                <a:latin typeface="STZhongsong (Headings)"/>
              </a:rPr>
              <a:t>(HKCAN OPAC) </a:t>
            </a:r>
            <a:r>
              <a:rPr lang="zh-CN" altLang="en-US" sz="2000" dirty="0">
                <a:solidFill>
                  <a:schemeClr val="accent1"/>
                </a:solidFill>
                <a:latin typeface="STZhongsong (Headings)"/>
              </a:rPr>
              <a:t>已</a:t>
            </a:r>
            <a:r>
              <a:rPr lang="zh-CN" altLang="en-US" sz="2000" dirty="0" smtClean="0">
                <a:solidFill>
                  <a:schemeClr val="accent1"/>
                </a:solidFill>
                <a:latin typeface="STZhongsong (Headings)"/>
              </a:rPr>
              <a:t>不再更新</a:t>
            </a:r>
            <a:endParaRPr lang="en-US" altLang="zh-CN" sz="2000" dirty="0">
              <a:solidFill>
                <a:srgbClr val="FF0000"/>
              </a:solidFill>
              <a:latin typeface="STZhongsong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9C188-AE0F-4A8A-8293-1190E6900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23" y="797540"/>
            <a:ext cx="2487384" cy="8230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7355-C6F8-425E-A6AC-F4C88404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0A5-DF7F-422E-8D06-6E3BE20C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727035"/>
            <a:ext cx="11292840" cy="4188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HK" altLang="en-US" sz="6000" dirty="0">
                <a:latin typeface="STZhongsong (Headings)"/>
              </a:rPr>
              <a:t>谢谢聆听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70594-C5DD-4D08-9681-687FB5E64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3C43-D31C-48E7-9077-6C1BB844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HKCAN </a:t>
            </a:r>
            <a:r>
              <a:rPr lang="zh-HK" altLang="en-US" sz="4400" b="1" dirty="0"/>
              <a:t>报告议程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2DCEC-601C-4886-9747-F60B209E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7858"/>
            <a:ext cx="11029615" cy="4580388"/>
          </a:xfrm>
        </p:spPr>
        <p:txBody>
          <a:bodyPr/>
          <a:lstStyle/>
          <a:p>
            <a:pPr lvl="0"/>
            <a:r>
              <a:rPr lang="zh-CN" altLang="en-US" sz="2600" dirty="0">
                <a:solidFill>
                  <a:schemeClr val="accent1"/>
                </a:solidFill>
                <a:latin typeface="STZhongsong (Headings)"/>
              </a:rPr>
              <a:t>近期动向</a:t>
            </a:r>
          </a:p>
          <a:p>
            <a:pPr lvl="0"/>
            <a:r>
              <a:rPr lang="en-US" altLang="zh-CN" sz="2600" dirty="0">
                <a:solidFill>
                  <a:schemeClr val="accent1"/>
                </a:solidFill>
                <a:latin typeface="STZhongsong (Headings)"/>
              </a:rPr>
              <a:t>HKCAN </a:t>
            </a:r>
            <a:r>
              <a:rPr lang="zh-CN" altLang="en-US" sz="2600" dirty="0">
                <a:solidFill>
                  <a:schemeClr val="accent1"/>
                </a:solidFill>
                <a:latin typeface="STZhongsong (Headings)"/>
              </a:rPr>
              <a:t>数据统计</a:t>
            </a:r>
          </a:p>
          <a:p>
            <a:pPr lvl="0"/>
            <a:r>
              <a:rPr lang="en-US" altLang="zh-CN" sz="2600" dirty="0">
                <a:solidFill>
                  <a:schemeClr val="accent1"/>
                </a:solidFill>
                <a:latin typeface="STZhongsong (Headings)"/>
              </a:rPr>
              <a:t>Alma </a:t>
            </a:r>
            <a:r>
              <a:rPr lang="zh-CN" altLang="en-US" sz="2600" dirty="0">
                <a:solidFill>
                  <a:schemeClr val="accent1"/>
                </a:solidFill>
                <a:latin typeface="STZhongsong (Headings)"/>
              </a:rPr>
              <a:t>工作环境简介</a:t>
            </a:r>
          </a:p>
          <a:p>
            <a:pPr lvl="0"/>
            <a:r>
              <a:rPr lang="zh-CN" altLang="en-US" sz="2600" dirty="0">
                <a:solidFill>
                  <a:schemeClr val="accent1"/>
                </a:solidFill>
                <a:latin typeface="STZhongsong (Headings)"/>
              </a:rPr>
              <a:t>现今</a:t>
            </a:r>
            <a:r>
              <a:rPr lang="en-US" altLang="zh-CN" sz="2600" dirty="0">
                <a:solidFill>
                  <a:schemeClr val="accent1"/>
                </a:solidFill>
                <a:latin typeface="STZhongsong (Headings)"/>
              </a:rPr>
              <a:t>HKCAN</a:t>
            </a:r>
            <a:r>
              <a:rPr lang="zh-CN" altLang="en-US" sz="2600" dirty="0">
                <a:solidFill>
                  <a:schemeClr val="accent1"/>
                </a:solidFill>
                <a:latin typeface="STZhongsong (Headings)"/>
              </a:rPr>
              <a:t>名称规范的特征</a:t>
            </a:r>
          </a:p>
          <a:p>
            <a:pPr lvl="0"/>
            <a:r>
              <a:rPr lang="zh-CN" altLang="en-US" sz="2600" dirty="0">
                <a:solidFill>
                  <a:schemeClr val="accent1"/>
                </a:solidFill>
                <a:latin typeface="STZhongsong (Headings)"/>
              </a:rPr>
              <a:t>规范</a:t>
            </a:r>
            <a:r>
              <a:rPr lang="zh-CN" altLang="en-US" sz="2600" dirty="0" smtClean="0">
                <a:solidFill>
                  <a:schemeClr val="accent1"/>
                </a:solidFill>
                <a:latin typeface="STZhongsong (Headings)"/>
              </a:rPr>
              <a:t>工作</a:t>
            </a:r>
            <a:r>
              <a:rPr lang="zh-CN" altLang="en-US" sz="2600" dirty="0">
                <a:solidFill>
                  <a:schemeClr val="accent1"/>
                </a:solidFill>
                <a:latin typeface="STZhongsong (Headings)"/>
              </a:rPr>
              <a:t>流程的改变</a:t>
            </a:r>
          </a:p>
          <a:p>
            <a:pPr lvl="0"/>
            <a:r>
              <a:rPr lang="zh-CN" altLang="en-US" sz="2600" dirty="0">
                <a:solidFill>
                  <a:schemeClr val="accent1"/>
                </a:solidFill>
                <a:latin typeface="STZhongsong (Headings)"/>
              </a:rPr>
              <a:t>未来动向</a:t>
            </a:r>
            <a:endParaRPr lang="en-US" altLang="zh-H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04CE4-4E09-41B3-8490-167B47F7E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23" y="797540"/>
            <a:ext cx="2487384" cy="8230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0703-43C2-4D94-A525-1F1B389D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800" b="1" dirty="0">
                <a:latin typeface="STZhongsong (Headings)"/>
              </a:rPr>
              <a:t>近期动向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3A16-916F-4AA1-8310-256B4EB3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8" y="1971413"/>
            <a:ext cx="11250080" cy="4404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2017 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年 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7 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月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JULAC 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八所图书馆书目</a:t>
            </a:r>
            <a:r>
              <a:rPr lang="zh-CN" altLang="en-US" sz="2600" dirty="0" smtClean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纪录</a:t>
            </a:r>
            <a:r>
              <a:rPr lang="zh-CN" altLang="en-US" sz="2600" dirty="0" smtClean="0">
                <a:solidFill>
                  <a:srgbClr val="002060"/>
                </a:solidFill>
                <a:latin typeface="STZhongsong (Headings)"/>
              </a:rPr>
              <a:t>全部</a:t>
            </a:r>
            <a:r>
              <a:rPr lang="zh-CN" altLang="en-US" sz="2600" dirty="0" smtClean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转移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至 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Alma</a:t>
            </a:r>
          </a:p>
          <a:p>
            <a:pPr marL="0" indent="0">
              <a:buNone/>
            </a:pPr>
            <a:endParaRPr lang="en-US" altLang="zh-CN" sz="2600" dirty="0">
              <a:solidFill>
                <a:schemeClr val="accent1">
                  <a:lumMod val="75000"/>
                </a:schemeClr>
              </a:solidFill>
              <a:latin typeface="STZhongsong (Headings)"/>
            </a:endParaRPr>
          </a:p>
          <a:p>
            <a:pPr marL="0" indent="0">
              <a:buNone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2018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年 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1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 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月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HKCAN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规范纪录转移至 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Alma</a:t>
            </a:r>
          </a:p>
          <a:p>
            <a:pPr marL="0" indent="0">
              <a:buNone/>
            </a:pPr>
            <a:endParaRPr lang="en-US" altLang="zh-CN" sz="2600" dirty="0">
              <a:solidFill>
                <a:schemeClr val="accent1">
                  <a:lumMod val="75000"/>
                </a:schemeClr>
              </a:solidFill>
              <a:latin typeface="STZhongsong (Headings)"/>
            </a:endParaRPr>
          </a:p>
          <a:p>
            <a:pPr marL="0" indent="0">
              <a:buNone/>
            </a:pP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往后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A</a:t>
            </a:r>
            <a:r>
              <a:rPr lang="en-US" altLang="zh-TW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LMA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 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内的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HKCAN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成为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JULAC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名称规范的工作平台以建立新规范纪录</a:t>
            </a:r>
            <a:r>
              <a:rPr lang="en-US" altLang="zh-TW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, </a:t>
            </a:r>
            <a:r>
              <a:rPr lang="zh-CN" altLang="en-US" sz="2600" dirty="0">
                <a:solidFill>
                  <a:schemeClr val="accent1">
                    <a:lumMod val="75000"/>
                  </a:schemeClr>
                </a:solidFill>
                <a:latin typeface="STZhongsong (Headings)"/>
              </a:rPr>
              <a:t>并进行纪录更新或修改</a:t>
            </a:r>
          </a:p>
          <a:p>
            <a:endParaRPr lang="zh-HK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94FCA-E304-4CC0-B51A-7CA0298C4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23" y="797540"/>
            <a:ext cx="2487384" cy="8230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F3A9-9B77-497B-9B8E-13A8530C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latin typeface="STZhongsong (Headings)"/>
              </a:rPr>
              <a:t>HKCAN </a:t>
            </a:r>
            <a:r>
              <a:rPr lang="zh-HK" altLang="en-US" sz="4800" b="1" dirty="0">
                <a:latin typeface="STZhongsong (Headings)"/>
              </a:rPr>
              <a:t>数据统计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C376-05F6-4A6D-8A66-3D9D3B25A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2" y="1912048"/>
            <a:ext cx="11124246" cy="367830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于 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2017 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年 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7 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月规范数量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: 295</a:t>
            </a:r>
            <a:r>
              <a:rPr lang="en-US" altLang="zh-TW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,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320 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笔</a:t>
            </a:r>
            <a:endParaRPr lang="en-US" altLang="zh-CN" sz="28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 lvl="0"/>
            <a:endParaRPr lang="zh-CN" altLang="en-US" sz="28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直至 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2018 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年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10 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月初存于 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ALMA HKCAN 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的规范数量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: 310</a:t>
            </a:r>
            <a:r>
              <a:rPr lang="en-US" altLang="zh-TW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,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236 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笔 </a:t>
            </a:r>
          </a:p>
          <a:p>
            <a:pPr lvl="0"/>
            <a:endParaRPr lang="zh-CN" altLang="en-US" sz="28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増长率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: 5%</a:t>
            </a:r>
          </a:p>
          <a:p>
            <a:pPr lvl="0"/>
            <a:endParaRPr lang="en-US" altLang="zh-CN" sz="28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en-US" altLang="zh-CN" sz="28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注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: </a:t>
            </a:r>
            <a:r>
              <a:rPr lang="zh-CN" altLang="en-US" sz="28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因</a:t>
            </a:r>
            <a:r>
              <a:rPr lang="zh-CN" alt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还</a:t>
            </a:r>
            <a:r>
              <a:rPr lang="zh-CN" altLang="en-US" sz="28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有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清理工作未曾完成</a:t>
            </a:r>
            <a:r>
              <a:rPr lang="en-US" altLang="zh-CN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, 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以上数量</a:t>
            </a:r>
            <a:r>
              <a:rPr lang="zh-CN" altLang="en-US" sz="28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只是估计</a:t>
            </a:r>
            <a:r>
              <a:rPr lang="zh-CN" altLang="en-US" sz="2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之数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E1135-B080-43FA-A517-8FFCFCC9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23" y="797540"/>
            <a:ext cx="2487384" cy="8230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5BE9-0F68-49D6-8F2C-CC52EB72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4800" dirty="0">
                <a:solidFill>
                  <a:prstClr val="white"/>
                </a:solidFill>
              </a:rPr>
              <a:t>Alma </a:t>
            </a:r>
            <a:r>
              <a:rPr lang="zh-HK" altLang="en-US" sz="4800" b="1" dirty="0">
                <a:solidFill>
                  <a:prstClr val="white"/>
                </a:solidFill>
              </a:rPr>
              <a:t>工作环境</a:t>
            </a:r>
            <a:endParaRPr lang="zh-HK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BC1E5-8CAC-4AC4-8BE9-4F237560D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622" y="1912690"/>
            <a:ext cx="3700593" cy="453005"/>
          </a:xfrm>
        </p:spPr>
        <p:txBody>
          <a:bodyPr>
            <a:normAutofit/>
          </a:bodyPr>
          <a:lstStyle/>
          <a:p>
            <a:r>
              <a:rPr lang="zh-HK" altLang="en-US" dirty="0">
                <a:latin typeface="STZhongsong (Headings)"/>
              </a:rPr>
              <a:t>机构区 </a:t>
            </a:r>
            <a:r>
              <a:rPr lang="en-US" altLang="zh-HK" dirty="0">
                <a:latin typeface="STZhongsong (Headings)"/>
              </a:rPr>
              <a:t>(Institution Zone)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FFC74-E25C-4A9D-81DB-C9A58D73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173" y="2439490"/>
            <a:ext cx="3624042" cy="416264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STZhongsong (Body)"/>
              </a:rPr>
              <a:t>包括本校机构数据，如本校管理的书目记录、本校激活的电子资源列表和本校纸本馆藏的元数据管理系统区域</a:t>
            </a:r>
          </a:p>
          <a:p>
            <a:r>
              <a:rPr lang="en-US" altLang="zh-CN" sz="2000" dirty="0">
                <a:solidFill>
                  <a:schemeClr val="accent1"/>
                </a:solidFill>
                <a:latin typeface="STZhongsong (Body)"/>
              </a:rPr>
              <a:t>JULAC</a:t>
            </a:r>
            <a:r>
              <a:rPr lang="zh-CN" altLang="en-US" sz="2000" dirty="0">
                <a:solidFill>
                  <a:schemeClr val="accent1"/>
                </a:solidFill>
                <a:latin typeface="STZhongsong (Body)"/>
              </a:rPr>
              <a:t>联盟的八所大学</a:t>
            </a:r>
            <a:r>
              <a:rPr lang="en-US" altLang="zh-CN" sz="2000" dirty="0">
                <a:solidFill>
                  <a:schemeClr val="accent1"/>
                </a:solidFill>
                <a:latin typeface="STZhongsong (Body)"/>
              </a:rPr>
              <a:t>, </a:t>
            </a:r>
            <a:r>
              <a:rPr lang="zh-CN" altLang="en-US" sz="2000" dirty="0">
                <a:solidFill>
                  <a:schemeClr val="accent1"/>
                </a:solidFill>
                <a:latin typeface="STZhongsong (Body)"/>
              </a:rPr>
              <a:t>各自有独立的机构区</a:t>
            </a:r>
            <a:endParaRPr lang="en-US" altLang="zh-CN" sz="2000" dirty="0">
              <a:solidFill>
                <a:schemeClr val="accent1"/>
              </a:solidFill>
              <a:latin typeface="STZhongsong (Body)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STZhongsong (Body)"/>
              </a:rPr>
              <a:t>贡献原始编目</a:t>
            </a:r>
            <a:r>
              <a:rPr lang="en-US" altLang="zh-TW" sz="2000" dirty="0">
                <a:solidFill>
                  <a:schemeClr val="accent1"/>
                </a:solidFill>
                <a:latin typeface="STZhongsong (Body)"/>
              </a:rPr>
              <a:t>, </a:t>
            </a:r>
            <a:r>
              <a:rPr lang="zh-CN" altLang="en-US" sz="2000" dirty="0">
                <a:solidFill>
                  <a:schemeClr val="accent1"/>
                </a:solidFill>
                <a:latin typeface="STZhongsong (Body)"/>
              </a:rPr>
              <a:t>规范数据以建立 </a:t>
            </a:r>
            <a:r>
              <a:rPr lang="en-US" altLang="zh-CN" sz="2000" dirty="0">
                <a:solidFill>
                  <a:schemeClr val="accent1"/>
                </a:solidFill>
                <a:latin typeface="STZhongsong (Body)"/>
              </a:rPr>
              <a:t>JULAC </a:t>
            </a:r>
            <a:r>
              <a:rPr lang="zh-CN" altLang="en-US" sz="2000" dirty="0">
                <a:solidFill>
                  <a:schemeClr val="accent1"/>
                </a:solidFill>
                <a:latin typeface="STZhongsong (Body)"/>
              </a:rPr>
              <a:t>网路区</a:t>
            </a:r>
            <a:endParaRPr lang="en-US" altLang="zh-CN" sz="2000" dirty="0">
              <a:solidFill>
                <a:schemeClr val="accent1"/>
              </a:solidFill>
              <a:latin typeface="STZhongsong (Body)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STZhongsong (Body)"/>
              </a:rPr>
              <a:t>享受网络区內数据资源</a:t>
            </a:r>
            <a:r>
              <a:rPr lang="zh-CN" altLang="en-US" sz="2000" dirty="0" smtClean="0">
                <a:solidFill>
                  <a:schemeClr val="accent1"/>
                </a:solidFill>
                <a:latin typeface="STZhongsong (Body)"/>
              </a:rPr>
              <a:t>用以</a:t>
            </a:r>
            <a:r>
              <a:rPr lang="zh-CN" altLang="en-US" dirty="0">
                <a:solidFill>
                  <a:schemeClr val="accent1"/>
                </a:solidFill>
                <a:latin typeface="STZhongsong (Body)"/>
              </a:rPr>
              <a:t>抄本</a:t>
            </a:r>
            <a:r>
              <a:rPr lang="zh-CN" altLang="en-US" sz="2000" dirty="0" smtClean="0">
                <a:solidFill>
                  <a:schemeClr val="accent1"/>
                </a:solidFill>
                <a:latin typeface="STZhongsong (Body)"/>
              </a:rPr>
              <a:t>编目</a:t>
            </a:r>
            <a:endParaRPr lang="en-US" altLang="zh-CN" sz="2000" dirty="0">
              <a:solidFill>
                <a:schemeClr val="accent1"/>
              </a:solidFill>
              <a:latin typeface="STZhongsong (Body)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调节合适配置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,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配合共享区內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LCNAF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及网络区內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HKCAN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数据作为 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JULAC 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的规范管理</a:t>
            </a:r>
            <a:endParaRPr lang="en-US" altLang="zh-CN" sz="2000" dirty="0">
              <a:solidFill>
                <a:schemeClr val="accent1"/>
              </a:solidFill>
              <a:latin typeface="+mn-ea"/>
            </a:endParaRPr>
          </a:p>
          <a:p>
            <a:endParaRPr lang="en-US" altLang="zh-CN" sz="2000" dirty="0">
              <a:solidFill>
                <a:schemeClr val="accent1"/>
              </a:solidFill>
              <a:latin typeface="STZhongsong (Body)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5E3D6-975A-4467-BF8F-829E54771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2261" y="1895913"/>
            <a:ext cx="3702447" cy="453006"/>
          </a:xfrm>
        </p:spPr>
        <p:txBody>
          <a:bodyPr/>
          <a:lstStyle/>
          <a:p>
            <a:r>
              <a:rPr lang="zh-HK" altLang="en-US" dirty="0">
                <a:latin typeface="STZhongsong (Headings)"/>
              </a:rPr>
              <a:t>网络区 </a:t>
            </a:r>
            <a:r>
              <a:rPr lang="en-US" altLang="zh-HK" dirty="0">
                <a:latin typeface="STZhongsong (Headings)"/>
              </a:rPr>
              <a:t>(Network Zone)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BDDAF-F074-49F1-8A58-84DB69BD2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9850" y="2439490"/>
            <a:ext cx="3714858" cy="4162646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虚拟机构，用作管理界面和中央仓储和目录</a:t>
            </a:r>
          </a:p>
          <a:p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合作网络用来集中管理某些特性的管理工具，如配置表、使用许可和记录</a:t>
            </a: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JULAC 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网络区目录</a:t>
            </a: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HKCAN 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数据储存</a:t>
            </a:r>
            <a:endParaRPr lang="en-US" altLang="zh-CN" sz="2000" dirty="0">
              <a:solidFill>
                <a:schemeClr val="accent1"/>
              </a:solidFill>
              <a:latin typeface="+mn-ea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只容许少数人取得权限登入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登入权限须向 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JULAC BSC 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申请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17520-4512-4ECC-B6A8-0AA58FEB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23" y="797540"/>
            <a:ext cx="2487384" cy="8230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00D4AF-C182-431A-963A-875CCEA05E82}"/>
              </a:ext>
            </a:extLst>
          </p:cNvPr>
          <p:cNvSpPr/>
          <p:nvPr/>
        </p:nvSpPr>
        <p:spPr>
          <a:xfrm>
            <a:off x="8104329" y="1902094"/>
            <a:ext cx="35983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200" dirty="0">
                <a:solidFill>
                  <a:schemeClr val="accent2"/>
                </a:solidFill>
                <a:latin typeface="STZhongsong (Headings)"/>
              </a:rPr>
              <a:t>共享区 </a:t>
            </a:r>
            <a:r>
              <a:rPr lang="en-US" altLang="zh-HK" sz="2200" dirty="0">
                <a:solidFill>
                  <a:schemeClr val="accent2"/>
                </a:solidFill>
                <a:latin typeface="STZhongsong (Headings)"/>
              </a:rPr>
              <a:t>(Community Zone</a:t>
            </a:r>
            <a:r>
              <a:rPr lang="en-US" altLang="zh-HK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TZhongsong (Headings)"/>
              </a:rPr>
              <a:t>)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CC05C42-8648-4981-A783-A2218F510C60}"/>
              </a:ext>
            </a:extLst>
          </p:cNvPr>
          <p:cNvSpPr txBox="1">
            <a:spLocks/>
          </p:cNvSpPr>
          <p:nvPr/>
        </p:nvSpPr>
        <p:spPr>
          <a:xfrm>
            <a:off x="8088389" y="2356998"/>
            <a:ext cx="3700593" cy="41626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ExLibris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</a:rPr>
              <a:t>维护所有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ALMA 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机构可用的资源。包括知识库、共享区目录和规范文件</a:t>
            </a:r>
          </a:p>
          <a:p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存有多个权威数据库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包括</a:t>
            </a:r>
          </a:p>
          <a:p>
            <a:pPr marL="324000" lvl="1" indent="0">
              <a:buNone/>
            </a:pPr>
            <a:r>
              <a:rPr lang="en-US" altLang="zh-CN" sz="1800" dirty="0">
                <a:solidFill>
                  <a:schemeClr val="accent1"/>
                </a:solidFill>
                <a:latin typeface="+mn-ea"/>
              </a:rPr>
              <a:t>LCNAF </a:t>
            </a: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Ex Libris 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定时更新共享区内的权威数据</a:t>
            </a:r>
          </a:p>
          <a:p>
            <a:endParaRPr lang="zh-CN" alt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D16E5-C785-467C-A616-D167401A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50"/>
            <a:ext cx="12192000" cy="63215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73E3CE-F2FA-485A-A22B-3D4D4F02A769}"/>
              </a:ext>
            </a:extLst>
          </p:cNvPr>
          <p:cNvSpPr/>
          <p:nvPr/>
        </p:nvSpPr>
        <p:spPr>
          <a:xfrm>
            <a:off x="2072081" y="1895496"/>
            <a:ext cx="3514987" cy="738231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75468" y="1248949"/>
            <a:ext cx="2348753" cy="1015663"/>
          </a:xfrm>
          <a:prstGeom prst="rect">
            <a:avLst/>
          </a:prstGeom>
          <a:solidFill>
            <a:schemeClr val="bg2"/>
          </a:solidFill>
          <a:ln w="317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HK" altLang="en-US" sz="2000" dirty="0">
                <a:latin typeface="STZhongsong (Headings)"/>
              </a:rPr>
              <a:t>机构区</a:t>
            </a:r>
            <a:r>
              <a:rPr lang="zh-TW" alt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介面</a:t>
            </a:r>
            <a:r>
              <a:rPr lang="zh-CN" alt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：</a:t>
            </a:r>
            <a:endParaRPr lang="en-US" altLang="zh-TW" sz="20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r>
              <a:rPr lang="zh-TW" alt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能看见</a:t>
            </a:r>
            <a:r>
              <a:rPr lang="zh-CN" alt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三</a:t>
            </a:r>
            <a:r>
              <a:rPr lang="zh-TW" alt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个分页</a:t>
            </a:r>
            <a:endParaRPr lang="en-US" altLang="zh-TW" sz="20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84293" y="1555845"/>
            <a:ext cx="691175" cy="484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A53A65-666B-4133-85D5-0A16FC9F6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7"/>
          <a:stretch/>
        </p:blipFill>
        <p:spPr>
          <a:xfrm>
            <a:off x="0" y="494950"/>
            <a:ext cx="12192000" cy="6235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6D736-E656-4AAA-AF68-3F441C304CAF}"/>
              </a:ext>
            </a:extLst>
          </p:cNvPr>
          <p:cNvSpPr txBox="1"/>
          <p:nvPr/>
        </p:nvSpPr>
        <p:spPr>
          <a:xfrm>
            <a:off x="117450" y="3088433"/>
            <a:ext cx="1426124" cy="255454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HK" sz="1600" dirty="0">
                <a:solidFill>
                  <a:schemeClr val="accent1"/>
                </a:solidFill>
                <a:latin typeface="STZhongsong (Headings)"/>
              </a:rPr>
              <a:t>数据來源</a:t>
            </a:r>
            <a:r>
              <a:rPr lang="en-US" altLang="zh-TW" sz="1600" dirty="0">
                <a:solidFill>
                  <a:schemeClr val="accent1"/>
                </a:solidFill>
                <a:latin typeface="STZhongsong (Headings)"/>
              </a:rPr>
              <a:t>:</a:t>
            </a:r>
          </a:p>
          <a:p>
            <a:endParaRPr lang="en-US" altLang="zh-TW" sz="1600" dirty="0">
              <a:solidFill>
                <a:schemeClr val="accent1"/>
              </a:solidFill>
              <a:latin typeface="STZhongsong (Headings)"/>
            </a:endParaRPr>
          </a:p>
          <a:p>
            <a:r>
              <a:rPr lang="zh-CN" altLang="en-US" sz="1600" dirty="0">
                <a:solidFill>
                  <a:schemeClr val="accent1"/>
                </a:solidFill>
                <a:latin typeface="STZhongsong (Headings)"/>
              </a:rPr>
              <a:t>由</a:t>
            </a:r>
            <a:r>
              <a:rPr lang="en-US" altLang="zh-CN" sz="1600" dirty="0">
                <a:solidFill>
                  <a:schemeClr val="accent1"/>
                </a:solidFill>
                <a:latin typeface="STZhongsong (Headings)"/>
              </a:rPr>
              <a:t>JULAC</a:t>
            </a:r>
            <a:r>
              <a:rPr lang="zh-CN" altLang="en-US" sz="1600" dirty="0">
                <a:solidFill>
                  <a:schemeClr val="accent1"/>
                </a:solidFill>
                <a:latin typeface="STZhongsong (Headings)"/>
              </a:rPr>
              <a:t>八所大学贡献</a:t>
            </a:r>
            <a:r>
              <a:rPr lang="en-US" altLang="zh-CN" sz="1600" dirty="0">
                <a:solidFill>
                  <a:schemeClr val="accent1"/>
                </a:solidFill>
                <a:latin typeface="STZhongsong (Headings)"/>
              </a:rPr>
              <a:t>,</a:t>
            </a:r>
          </a:p>
          <a:p>
            <a:endParaRPr lang="en-US" altLang="zh-HK" sz="800" dirty="0">
              <a:solidFill>
                <a:schemeClr val="accent1"/>
              </a:solidFill>
              <a:latin typeface="STZhongsong (Headings)"/>
            </a:endParaRPr>
          </a:p>
          <a:p>
            <a:r>
              <a:rPr lang="zh-HK" altLang="en-US" sz="1600" dirty="0">
                <a:solidFill>
                  <a:schemeClr val="accent1"/>
                </a:solidFill>
                <a:latin typeface="STZhongsong (Headings)"/>
              </a:rPr>
              <a:t>存放于</a:t>
            </a:r>
            <a:r>
              <a:rPr lang="en-US" altLang="zh-CN" sz="1600" dirty="0">
                <a:solidFill>
                  <a:schemeClr val="accent1"/>
                </a:solidFill>
                <a:latin typeface="STZhongsong (Headings)"/>
              </a:rPr>
              <a:t>JULAC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网络区</a:t>
            </a:r>
            <a:endParaRPr lang="en-US" altLang="zh-HK" sz="1600" dirty="0">
              <a:solidFill>
                <a:schemeClr val="accent1"/>
              </a:solidFill>
              <a:latin typeface="STZhongsong (Headings)"/>
            </a:endParaRPr>
          </a:p>
          <a:p>
            <a:endParaRPr lang="en-US" altLang="zh-HK" sz="800" dirty="0">
              <a:solidFill>
                <a:schemeClr val="accent1"/>
              </a:solidFill>
              <a:latin typeface="STZhongsong (Headings)"/>
            </a:endParaRPr>
          </a:p>
          <a:p>
            <a:r>
              <a:rPr lang="zh-HK" altLang="en-US" sz="1600" dirty="0">
                <a:solidFill>
                  <a:schemeClr val="accent1"/>
                </a:solidFill>
                <a:latin typeface="STZhongsong (Headings)"/>
              </a:rPr>
              <a:t>代替</a:t>
            </a:r>
            <a:r>
              <a:rPr lang="en-US" altLang="zh-CN" sz="1600" dirty="0">
                <a:solidFill>
                  <a:schemeClr val="accent1"/>
                </a:solidFill>
                <a:latin typeface="STZhongsong (Headings)"/>
              </a:rPr>
              <a:t>HKCAN OPAC.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C69FFF-CA3C-42F4-BBD1-2ADB65E5FC4B}"/>
              </a:ext>
            </a:extLst>
          </p:cNvPr>
          <p:cNvCxnSpPr/>
          <p:nvPr/>
        </p:nvCxnSpPr>
        <p:spPr>
          <a:xfrm flipV="1">
            <a:off x="604007" y="2770869"/>
            <a:ext cx="0" cy="31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020CE2-2631-47DC-81BD-C8A95C6AB391}"/>
              </a:ext>
            </a:extLst>
          </p:cNvPr>
          <p:cNvSpPr txBox="1"/>
          <p:nvPr/>
        </p:nvSpPr>
        <p:spPr>
          <a:xfrm>
            <a:off x="5461233" y="1048624"/>
            <a:ext cx="1786854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JULAC 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网络区</a:t>
            </a:r>
          </a:p>
          <a:p>
            <a:r>
              <a:rPr lang="zh-CN" altLang="en-US" dirty="0">
                <a:solidFill>
                  <a:schemeClr val="accent1"/>
                </a:solidFill>
                <a:latin typeface="+mn-ea"/>
              </a:rPr>
              <a:t>搜索规范数据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C8976B-5CC1-4F25-8793-4405F3B64BA1}"/>
              </a:ext>
            </a:extLst>
          </p:cNvPr>
          <p:cNvCxnSpPr/>
          <p:nvPr/>
        </p:nvCxnSpPr>
        <p:spPr>
          <a:xfrm flipH="1">
            <a:off x="3053593" y="1258349"/>
            <a:ext cx="2424418" cy="419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63E704-916F-43EA-9B74-0659EB858777}"/>
              </a:ext>
            </a:extLst>
          </p:cNvPr>
          <p:cNvCxnSpPr>
            <a:cxnSpLocks/>
          </p:cNvCxnSpPr>
          <p:nvPr/>
        </p:nvCxnSpPr>
        <p:spPr>
          <a:xfrm flipV="1">
            <a:off x="7248087" y="880845"/>
            <a:ext cx="1595307" cy="31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DFD7F3-8AB6-459F-8F1D-3564B27C3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6" r="10688"/>
          <a:stretch/>
        </p:blipFill>
        <p:spPr>
          <a:xfrm>
            <a:off x="218114" y="176169"/>
            <a:ext cx="11863040" cy="650146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C23E61-C5FF-44F7-8DBE-F22A0B78980D}"/>
              </a:ext>
            </a:extLst>
          </p:cNvPr>
          <p:cNvSpPr/>
          <p:nvPr/>
        </p:nvSpPr>
        <p:spPr>
          <a:xfrm>
            <a:off x="1644242" y="1283516"/>
            <a:ext cx="1921079" cy="64595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BA38F2-B55A-4268-BD10-4349C71D7434}"/>
              </a:ext>
            </a:extLst>
          </p:cNvPr>
          <p:cNvCxnSpPr/>
          <p:nvPr/>
        </p:nvCxnSpPr>
        <p:spPr>
          <a:xfrm flipH="1">
            <a:off x="3565321" y="1426128"/>
            <a:ext cx="1426128" cy="15939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D2F296-62FA-4BE6-B643-E2B0BC4758D6}"/>
              </a:ext>
            </a:extLst>
          </p:cNvPr>
          <p:cNvSpPr txBox="1"/>
          <p:nvPr/>
        </p:nvSpPr>
        <p:spPr>
          <a:xfrm>
            <a:off x="4991449" y="1182657"/>
            <a:ext cx="5066951" cy="106559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网络区介面</a:t>
            </a:r>
            <a:r>
              <a:rPr lang="en-US" altLang="zh-TW" dirty="0">
                <a:solidFill>
                  <a:schemeClr val="accent1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en-US" altLang="zh-TW" sz="8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r>
              <a:rPr lang="zh-TW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介面中只能看见两个分页</a:t>
            </a:r>
          </a:p>
          <a:p>
            <a:r>
              <a:rPr lang="zh-TW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其中的 “</a:t>
            </a:r>
            <a:r>
              <a:rPr lang="en-US" altLang="zh-TW" dirty="0">
                <a:solidFill>
                  <a:schemeClr val="accent1"/>
                </a:solidFill>
                <a:latin typeface="Bookman Old Style" panose="02050604050505020204" pitchFamily="18" charset="0"/>
              </a:rPr>
              <a:t>Institution” </a:t>
            </a:r>
            <a:r>
              <a:rPr lang="zh-TW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所指的是 </a:t>
            </a:r>
            <a:r>
              <a:rPr lang="en-US" altLang="zh-TW" dirty="0">
                <a:solidFill>
                  <a:schemeClr val="accent1"/>
                </a:solidFill>
                <a:latin typeface="Bookman Old Style" panose="02050604050505020204" pitchFamily="18" charset="0"/>
              </a:rPr>
              <a:t>JULAC </a:t>
            </a:r>
            <a:r>
              <a:rPr lang="zh-TW" alt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网络区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50AF9D-FFE0-44ED-A39E-E6BA2698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1"/>
          <a:stretch/>
        </p:blipFill>
        <p:spPr>
          <a:xfrm>
            <a:off x="0" y="478172"/>
            <a:ext cx="12192000" cy="6344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BB7D1-7951-46DC-A6DE-5BD7DF5CBFCD}"/>
              </a:ext>
            </a:extLst>
          </p:cNvPr>
          <p:cNvSpPr txBox="1"/>
          <p:nvPr/>
        </p:nvSpPr>
        <p:spPr>
          <a:xfrm>
            <a:off x="7248087" y="796953"/>
            <a:ext cx="2978092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ea"/>
              </a:rPr>
              <a:t>在</a:t>
            </a:r>
            <a:r>
              <a:rPr lang="zh-TW" altLang="en-US" kern="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共享区</a:t>
            </a:r>
            <a:r>
              <a:rPr lang="zh-CN" altLang="en-US" kern="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：</a:t>
            </a:r>
            <a:endParaRPr lang="en-US" altLang="zh-TW" kern="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可见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4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个搜索结果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分别源自不同规范数据组织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需以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Record Number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识别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4B4E79-CD28-4499-BD18-5F96262F34EE}"/>
              </a:ext>
            </a:extLst>
          </p:cNvPr>
          <p:cNvCxnSpPr/>
          <p:nvPr/>
        </p:nvCxnSpPr>
        <p:spPr>
          <a:xfrm flipH="1">
            <a:off x="4077050" y="981512"/>
            <a:ext cx="3171037" cy="26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05F9BA-94C4-4875-9945-0AC0BB6BB8BD}"/>
              </a:ext>
            </a:extLst>
          </p:cNvPr>
          <p:cNvCxnSpPr/>
          <p:nvPr/>
        </p:nvCxnSpPr>
        <p:spPr>
          <a:xfrm flipH="1">
            <a:off x="4580389" y="1266738"/>
            <a:ext cx="2667698" cy="1191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89749E-39E2-4AA5-A3C7-C25FBCE4B78D}"/>
              </a:ext>
            </a:extLst>
          </p:cNvPr>
          <p:cNvCxnSpPr/>
          <p:nvPr/>
        </p:nvCxnSpPr>
        <p:spPr>
          <a:xfrm flipH="1">
            <a:off x="3850548" y="2106506"/>
            <a:ext cx="3349504" cy="230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341421-9139-4941-A4C8-9FA87EE3D2EE}"/>
              </a:ext>
            </a:extLst>
          </p:cNvPr>
          <p:cNvCxnSpPr>
            <a:cxnSpLocks/>
          </p:cNvCxnSpPr>
          <p:nvPr/>
        </p:nvCxnSpPr>
        <p:spPr>
          <a:xfrm flipH="1">
            <a:off x="3850548" y="2323253"/>
            <a:ext cx="3582098" cy="3737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1289</TotalTime>
  <Words>819</Words>
  <Application>Microsoft Office PowerPoint</Application>
  <PresentationFormat>Widescreen</PresentationFormat>
  <Paragraphs>147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微軟正黑體</vt:lpstr>
      <vt:lpstr>新細明體</vt:lpstr>
      <vt:lpstr>华文中宋</vt:lpstr>
      <vt:lpstr>STZhongsong (Body)</vt:lpstr>
      <vt:lpstr>STZhongsong (Headings)</vt:lpstr>
      <vt:lpstr>Bookman Old Style</vt:lpstr>
      <vt:lpstr>Calibri</vt:lpstr>
      <vt:lpstr>Gill Sans MT</vt:lpstr>
      <vt:lpstr>Wingdings</vt:lpstr>
      <vt:lpstr>Wingdings 2</vt:lpstr>
      <vt:lpstr>Dividend</vt:lpstr>
      <vt:lpstr>中文名称规范联合协调委员会第十六次会议 </vt:lpstr>
      <vt:lpstr>HKCAN 报告议程</vt:lpstr>
      <vt:lpstr>近期动向</vt:lpstr>
      <vt:lpstr>HKCAN 数据统计</vt:lpstr>
      <vt:lpstr>Alma 工作环境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规范工作流程的改变</vt:lpstr>
      <vt:lpstr>PowerPoint Presentation</vt:lpstr>
      <vt:lpstr>PowerPoint Presentation</vt:lpstr>
      <vt:lpstr>PowerPoint Presentation</vt:lpstr>
      <vt:lpstr>PowerPoint Presentation</vt:lpstr>
      <vt:lpstr>未来动向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中文名称规范联合协调委员会第十六次会议</dc:title>
  <dc:creator>Patti LAI Pui Ting</dc:creator>
  <cp:lastModifiedBy>TANG, SinYee [LIB]</cp:lastModifiedBy>
  <cp:revision>100</cp:revision>
  <cp:lastPrinted>2018-10-15T01:38:51Z</cp:lastPrinted>
  <dcterms:created xsi:type="dcterms:W3CDTF">2018-10-10T01:40:52Z</dcterms:created>
  <dcterms:modified xsi:type="dcterms:W3CDTF">2018-10-15T08:35:05Z</dcterms:modified>
</cp:coreProperties>
</file>