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1" r:id="rId5"/>
    <p:sldId id="296" r:id="rId6"/>
    <p:sldId id="297" r:id="rId7"/>
    <p:sldId id="286" r:id="rId8"/>
    <p:sldId id="300" r:id="rId9"/>
    <p:sldId id="298" r:id="rId10"/>
    <p:sldId id="301" r:id="rId11"/>
    <p:sldId id="302" r:id="rId12"/>
    <p:sldId id="304" r:id="rId13"/>
    <p:sldId id="299" r:id="rId14"/>
    <p:sldId id="303" r:id="rId15"/>
    <p:sldId id="305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E46D0A"/>
    <a:srgbClr val="339933"/>
    <a:srgbClr val="984807"/>
    <a:srgbClr val="6F3505"/>
    <a:srgbClr val="EFE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415" y="1773090"/>
            <a:ext cx="4176612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415" y="2925212"/>
            <a:ext cx="417661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20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0" y="1313865"/>
            <a:ext cx="6438183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900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7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32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20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5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7868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6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83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hf hdr="0" ftr="0" dt="0"/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3462" y="1762856"/>
            <a:ext cx="6192836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臺灣中文名稱權威資源建置</a:t>
            </a:r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2017-2018</a:t>
            </a:r>
            <a:r>
              <a:rPr kumimoji="1"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462" y="3075806"/>
            <a:ext cx="4824684" cy="1008112"/>
          </a:xfrm>
        </p:spPr>
        <p:txBody>
          <a:bodyPr/>
          <a:lstStyle/>
          <a:p>
            <a:r>
              <a:rPr kumimoji="1" lang="zh-TW" altLang="en-US" sz="1800" dirty="0"/>
              <a:t>中文名稱規範聯合協調委員會第十六次會議</a:t>
            </a:r>
            <a:endParaRPr kumimoji="1" lang="en-US" altLang="zh-TW" sz="1800" dirty="0"/>
          </a:p>
          <a:p>
            <a:r>
              <a:rPr kumimoji="1" lang="zh-TW" altLang="en-US" sz="1800" dirty="0"/>
              <a:t>臺灣漢學研究中心 許靜芬、呂寶桂</a:t>
            </a:r>
            <a:endParaRPr kumimoji="1" lang="en-US" altLang="zh-TW" sz="1800" dirty="0"/>
          </a:p>
          <a:p>
            <a:r>
              <a:rPr kumimoji="1" lang="en-US" altLang="zh-TW" sz="1800" dirty="0"/>
              <a:t>2018/10/26</a:t>
            </a:r>
            <a:endParaRPr kumimoji="1" lang="zh-TW" alt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9312" y="1743750"/>
            <a:ext cx="138272" cy="1656000"/>
            <a:chOff x="0" y="1995686"/>
            <a:chExt cx="173576" cy="1368152"/>
          </a:xfrm>
        </p:grpSpPr>
        <p:sp>
          <p:nvSpPr>
            <p:cNvPr id="6" name="Rectangle 5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相關議題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47664" y="1419622"/>
            <a:ext cx="5976664" cy="270843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採用中譯或英文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詞彙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詞彙判別及擇定耗時，何種情況需著錄？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需依據實作情形調整作業原則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9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6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8144"/>
            <a:ext cx="4383857" cy="2516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CNASS</a:t>
            </a:r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共享庫工作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90629" y="1366777"/>
            <a:ext cx="3021331" cy="503299"/>
            <a:chOff x="4644011" y="1640870"/>
            <a:chExt cx="3701841" cy="503298"/>
          </a:xfrm>
        </p:grpSpPr>
        <p:sp>
          <p:nvSpPr>
            <p:cNvPr id="12" name="Rectangle 9"/>
            <p:cNvSpPr/>
            <p:nvPr/>
          </p:nvSpPr>
          <p:spPr>
            <a:xfrm>
              <a:off x="4644011" y="1640870"/>
              <a:ext cx="3701841" cy="46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785018" y="1667115"/>
              <a:ext cx="2943246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上傳資料</a:t>
              </a:r>
              <a:endPara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1187624" y="1937613"/>
            <a:ext cx="3456384" cy="135421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篩選較完整的資料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年計上傳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4,932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包含新建及修訂資料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388424" y="4640237"/>
            <a:ext cx="49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781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47664" y="1419622"/>
            <a:ext cx="5760640" cy="240065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編目及權威控制作業尚待經驗累積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施行後的鏈結資料環境下，須重新思考集中、分散式資料庫的利弊得失。</a:t>
            </a: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8424" y="4640237"/>
            <a:ext cx="49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97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843808" y="1563638"/>
            <a:ext cx="2520280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 smtClean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謝謝聆聽</a:t>
            </a:r>
            <a:endParaRPr lang="en-US" altLang="zh-TW" sz="4400" b="1" dirty="0" smtClean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敬請</a:t>
            </a:r>
            <a:r>
              <a:rPr lang="zh-TW" altLang="en-US" sz="4400" b="1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指教</a:t>
            </a:r>
            <a:endParaRPr lang="en-US" altLang="ko-KR" sz="4400" b="1" dirty="0">
              <a:solidFill>
                <a:srgbClr val="6600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403648" y="421037"/>
            <a:ext cx="716428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年度工作重點</a:t>
            </a:r>
            <a:endParaRPr lang="en-US" sz="3600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63688" y="1203598"/>
            <a:ext cx="4104456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微軟正黑體" panose="020B0604030504040204" pitchFamily="34" charset="-12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3688" y="2211710"/>
            <a:ext cx="4104456" cy="46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微軟正黑體" panose="020B0604030504040204" pitchFamily="34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3688" y="3291830"/>
            <a:ext cx="4104456" cy="46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微軟正黑體" panose="020B0604030504040204" pitchFamily="34" charset="-12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14833" y="1257578"/>
            <a:ext cx="36004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4833" y="226305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14833" y="3345810"/>
            <a:ext cx="360040" cy="360040"/>
          </a:xfrm>
          <a:prstGeom prst="ellipse">
            <a:avLst/>
          </a:prstGeom>
          <a:solidFill>
            <a:srgbClr val="EF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2239491"/>
            <a:ext cx="3024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書目及權威關聯</a:t>
            </a:r>
            <a:endParaRPr lang="ko-KR" altLang="en-US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736" y="1240543"/>
            <a:ext cx="325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資料彙整</a:t>
            </a:r>
            <a:endParaRPr lang="ko-KR" altLang="en-US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7" y="3310374"/>
            <a:ext cx="485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RDA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相關詞彙蒐集</a:t>
            </a:r>
            <a:endParaRPr lang="ko-KR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9558" y="1282957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9558" y="2291825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9558" y="3371943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030629" y="1660231"/>
            <a:ext cx="5637716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buFont typeface="Arial" pitchFamily="34" charset="0"/>
              <a:buChar char="•"/>
              <a:defRPr/>
            </a:pPr>
            <a:r>
              <a:rPr lang="zh-TW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人名權威修訂、新建、區分、整併、刪除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51720" y="2715767"/>
            <a:ext cx="5400600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buFont typeface="Arial" pitchFamily="34" charset="0"/>
              <a:buChar char="•"/>
              <a:defRPr/>
            </a:pPr>
            <a:r>
              <a:rPr lang="zh-TW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建立及維護權威紀錄與其相關書目之關連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051720" y="3778884"/>
            <a:ext cx="5616624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RDA</a:t>
            </a:r>
            <a:r>
              <a:rPr lang="zh-TW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權威紀錄相關詞彙蒐集及應用討論</a:t>
            </a:r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00392" y="437195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460432" y="451596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1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名稱權威資料匯入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7" y="1563638"/>
            <a:ext cx="2215899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微軟正黑體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3323" y="1609818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資料來源</a:t>
            </a:r>
            <a:endParaRPr lang="ko-KR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8885" y="2220421"/>
            <a:ext cx="2756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本館</a:t>
            </a: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臺灣大學圖書館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淡江大學圖書館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輔仁大學圖書館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政治大學圖書館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32685" y="1098266"/>
            <a:ext cx="2851283" cy="398949"/>
          </a:xfrm>
        </p:spPr>
        <p:txBody>
          <a:bodyPr/>
          <a:lstStyle/>
          <a:p>
            <a:pPr lvl="0"/>
            <a:r>
              <a:rPr lang="en-US" altLang="ko-KR" sz="2000" dirty="0"/>
              <a:t>2017.</a:t>
            </a:r>
            <a:r>
              <a:rPr lang="en-US" altLang="zh-TW" sz="2000" dirty="0"/>
              <a:t>09</a:t>
            </a:r>
            <a:r>
              <a:rPr lang="zh-TW" altLang="en-US" sz="2000" dirty="0"/>
              <a:t>－</a:t>
            </a:r>
            <a:r>
              <a:rPr lang="en-US" altLang="ko-KR" sz="2000" dirty="0"/>
              <a:t>2018.0</a:t>
            </a:r>
            <a:r>
              <a:rPr lang="en-US" altLang="zh-TW" sz="2000" dirty="0"/>
              <a:t>8</a:t>
            </a:r>
            <a:endParaRPr lang="en-US" altLang="ko-KR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43" y="1707654"/>
            <a:ext cx="3883731" cy="2591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8460432" y="451596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2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4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名稱權威資料整理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007053" y="1640875"/>
            <a:ext cx="3309363" cy="503299"/>
            <a:chOff x="4644011" y="1640870"/>
            <a:chExt cx="3525387" cy="503298"/>
          </a:xfrm>
        </p:grpSpPr>
        <p:sp>
          <p:nvSpPr>
            <p:cNvPr id="10" name="Rectangle 9"/>
            <p:cNvSpPr/>
            <p:nvPr/>
          </p:nvSpPr>
          <p:spPr>
            <a:xfrm>
              <a:off x="4644011" y="1640870"/>
              <a:ext cx="3525387" cy="46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5020" y="1667115"/>
              <a:ext cx="2371795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cs typeface="Arial" pitchFamily="34" charset="0"/>
                </a:rPr>
                <a:t>作業產出</a:t>
              </a:r>
              <a:endPara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76058" y="2221290"/>
            <a:ext cx="345638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5" indent="-176205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刪除：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600"/>
              </a:spcAft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12,006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is-I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書目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及權威</a:t>
            </a:r>
            <a:r>
              <a:rPr lang="zh-TW" altLang="is-I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關連：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is-I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is-IS" altLang="zh-TW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126,564</a:t>
            </a:r>
            <a:r>
              <a:rPr lang="zh-TW" altLang="is-I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1739" y="1085827"/>
            <a:ext cx="2851283" cy="398949"/>
          </a:xfrm>
        </p:spPr>
        <p:txBody>
          <a:bodyPr/>
          <a:lstStyle/>
          <a:p>
            <a:pPr lvl="0"/>
            <a:r>
              <a:rPr lang="en-US" altLang="ko-KR" sz="2000" dirty="0"/>
              <a:t>2017.</a:t>
            </a:r>
            <a:r>
              <a:rPr lang="en-US" altLang="zh-TW" sz="2000" dirty="0"/>
              <a:t>09</a:t>
            </a:r>
            <a:r>
              <a:rPr lang="zh-TW" altLang="en-US" sz="2000" dirty="0"/>
              <a:t>－</a:t>
            </a:r>
            <a:r>
              <a:rPr lang="en-US" altLang="ko-KR" sz="2000" dirty="0"/>
              <a:t>2018.0</a:t>
            </a:r>
            <a:r>
              <a:rPr lang="en-US" altLang="zh-TW" sz="2000" dirty="0"/>
              <a:t>8</a:t>
            </a:r>
            <a:endParaRPr lang="en-US" altLang="ko-KR" sz="20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06653" y="1640872"/>
            <a:ext cx="3021331" cy="503299"/>
            <a:chOff x="4644011" y="1640870"/>
            <a:chExt cx="3701841" cy="503299"/>
          </a:xfrm>
        </p:grpSpPr>
        <p:sp>
          <p:nvSpPr>
            <p:cNvPr id="12" name="Rectangle 9"/>
            <p:cNvSpPr/>
            <p:nvPr/>
          </p:nvSpPr>
          <p:spPr>
            <a:xfrm>
              <a:off x="4644011" y="1640870"/>
              <a:ext cx="3701841" cy="46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785018" y="1667115"/>
              <a:ext cx="23717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cs typeface="Arial" pitchFamily="34" charset="0"/>
                </a:rPr>
                <a:t>作業內容</a:t>
              </a:r>
              <a:endPara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1462278" y="2211711"/>
            <a:ext cx="30243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區分同名不同人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增補重要識別資料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連結權威紀錄及其相關書目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460432" y="451596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89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788024" y="555526"/>
            <a:ext cx="2819165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中文個人名稱權威紀錄</a:t>
            </a:r>
            <a:endParaRPr lang="ko-KR" altLang="en-US" b="1" dirty="0">
              <a:solidFill>
                <a:schemeClr val="accent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802059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臺灣書目整合查詢系統提供權威資料查詢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1" indent="-26828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609,007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1" indent="-26828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經彙整修訂者計有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500,187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83568" y="627535"/>
            <a:ext cx="4000379" cy="2562641"/>
            <a:chOff x="683568" y="627535"/>
            <a:chExt cx="4000379" cy="256264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627535"/>
              <a:ext cx="3536261" cy="256264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圓角矩形 7"/>
            <p:cNvSpPr/>
            <p:nvPr/>
          </p:nvSpPr>
          <p:spPr>
            <a:xfrm>
              <a:off x="3963867" y="1415278"/>
              <a:ext cx="720080" cy="360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00B0F0"/>
                  </a:solidFill>
                </a:rPr>
                <a:t>首頁</a:t>
              </a:r>
            </a:p>
          </p:txBody>
        </p:sp>
        <p:cxnSp>
          <p:nvCxnSpPr>
            <p:cNvPr id="11" name="弧形接點 10"/>
            <p:cNvCxnSpPr/>
            <p:nvPr/>
          </p:nvCxnSpPr>
          <p:spPr>
            <a:xfrm flipV="1">
              <a:off x="3563890" y="1635646"/>
              <a:ext cx="482839" cy="273208"/>
            </a:xfrm>
            <a:prstGeom prst="curvedConnector3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899592" y="2338621"/>
            <a:ext cx="4464496" cy="2403849"/>
            <a:chOff x="899592" y="2338621"/>
            <a:chExt cx="4464496" cy="240384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338621"/>
              <a:ext cx="3773989" cy="22161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圓角矩形 12"/>
            <p:cNvSpPr/>
            <p:nvPr/>
          </p:nvSpPr>
          <p:spPr>
            <a:xfrm>
              <a:off x="4116267" y="4382430"/>
              <a:ext cx="1247821" cy="360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00B0F0"/>
                  </a:solidFill>
                </a:rPr>
                <a:t>查詢樣例</a:t>
              </a:r>
            </a:p>
          </p:txBody>
        </p:sp>
        <p:cxnSp>
          <p:nvCxnSpPr>
            <p:cNvPr id="14" name="弧形接點 13"/>
            <p:cNvCxnSpPr/>
            <p:nvPr/>
          </p:nvCxnSpPr>
          <p:spPr>
            <a:xfrm>
              <a:off x="3805307" y="4048827"/>
              <a:ext cx="414523" cy="333603"/>
            </a:xfrm>
            <a:prstGeom prst="curvedConnector3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4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3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115616" y="504424"/>
            <a:ext cx="5184576" cy="555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資料</a:t>
            </a:r>
            <a:r>
              <a:rPr lang="zh-TW" altLang="en-US" sz="3600" b="1" dirty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匯入與整</a:t>
            </a:r>
            <a:r>
              <a:rPr lang="zh-TW" altLang="en-US" sz="3600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併</a:t>
            </a:r>
            <a:r>
              <a:rPr lang="en-US" altLang="zh-TW" sz="3600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-1</a:t>
            </a:r>
            <a:endParaRPr lang="en-US" altLang="ko-KR" sz="3600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141025"/>
            <a:ext cx="69847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參與合作單位增加，同時增加資料著錄的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多樣性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用於辨識同名不同人的重要項目有多種說法，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例如：生年、卒年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24988"/>
              </p:ext>
            </p:extLst>
          </p:nvPr>
        </p:nvGraphicFramePr>
        <p:xfrm>
          <a:off x="1763688" y="2499742"/>
          <a:ext cx="59766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98">
                  <a:extLst>
                    <a:ext uri="{9D8B030D-6E8A-4147-A177-3AD203B41FA5}">
                      <a16:colId xmlns:a16="http://schemas.microsoft.com/office/drawing/2014/main" val="77527123"/>
                    </a:ext>
                  </a:extLst>
                </a:gridCol>
                <a:gridCol w="1624362">
                  <a:extLst>
                    <a:ext uri="{9D8B030D-6E8A-4147-A177-3AD203B41FA5}">
                      <a16:colId xmlns:a16="http://schemas.microsoft.com/office/drawing/2014/main" val="448964528"/>
                    </a:ext>
                  </a:extLst>
                </a:gridCol>
                <a:gridCol w="1476693">
                  <a:extLst>
                    <a:ext uri="{9D8B030D-6E8A-4147-A177-3AD203B41FA5}">
                      <a16:colId xmlns:a16="http://schemas.microsoft.com/office/drawing/2014/main" val="1653655906"/>
                    </a:ext>
                  </a:extLst>
                </a:gridCol>
                <a:gridCol w="1177412">
                  <a:extLst>
                    <a:ext uri="{9D8B030D-6E8A-4147-A177-3AD203B41FA5}">
                      <a16:colId xmlns:a16="http://schemas.microsoft.com/office/drawing/2014/main" val="1570180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卒年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2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蘇軾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宋</a:t>
                      </a:r>
                      <a:r>
                        <a:rPr lang="en-US" altLang="zh-TW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金聖嘆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明末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4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郭有守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0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張寶樹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1911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3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朱光潛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27432"/>
                  </a:ext>
                </a:extLst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5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21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資料匯入與整併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007053" y="1347614"/>
            <a:ext cx="3309363" cy="503299"/>
            <a:chOff x="4644011" y="1640870"/>
            <a:chExt cx="3525387" cy="503298"/>
          </a:xfrm>
        </p:grpSpPr>
        <p:sp>
          <p:nvSpPr>
            <p:cNvPr id="10" name="Rectangle 9"/>
            <p:cNvSpPr/>
            <p:nvPr/>
          </p:nvSpPr>
          <p:spPr>
            <a:xfrm>
              <a:off x="4644011" y="1640870"/>
              <a:ext cx="3525387" cy="468000"/>
            </a:xfrm>
            <a:prstGeom prst="rect">
              <a:avLst/>
            </a:prstGeom>
            <a:solidFill>
              <a:srgbClr val="E46D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5020" y="1667115"/>
              <a:ext cx="2371795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研擬解決方式</a:t>
              </a:r>
              <a:endPara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76059" y="1928029"/>
            <a:ext cx="32403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6205" indent="-176205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檢討現有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系統的權威紀錄重複比對規則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分析現有資料庫與辨識相關的欄位著錄情形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06653" y="1347614"/>
            <a:ext cx="3021331" cy="503299"/>
            <a:chOff x="4644011" y="1640870"/>
            <a:chExt cx="3701841" cy="503298"/>
          </a:xfrm>
        </p:grpSpPr>
        <p:sp>
          <p:nvSpPr>
            <p:cNvPr id="12" name="Rectangle 9"/>
            <p:cNvSpPr/>
            <p:nvPr/>
          </p:nvSpPr>
          <p:spPr>
            <a:xfrm>
              <a:off x="4644011" y="1640870"/>
              <a:ext cx="3701841" cy="46800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785018" y="1667115"/>
              <a:ext cx="2943246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系統整併問題</a:t>
              </a:r>
              <a:endPara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9" name="TextBox 15"/>
          <p:cNvSpPr txBox="1"/>
          <p:nvPr/>
        </p:nvSpPr>
        <p:spPr>
          <a:xfrm>
            <a:off x="1403648" y="1918450"/>
            <a:ext cx="31683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唯一識別碼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(identifier)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供比對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各館對名稱辨識所採政策不一致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05" indent="-17620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必備項目不足以提供系統有效比對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6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11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本館實施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相關工作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47664" y="1419622"/>
            <a:ext cx="5760640" cy="246221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HK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HK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HK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日起實施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，含中、日、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韓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進行館藏目錄之中日韓文權威紀錄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萬筆批次新增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編目元素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其成為含有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編目元素之混合型紀錄（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Hybrid record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7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78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483518"/>
            <a:ext cx="7092280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本館實施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相關工作</a:t>
            </a:r>
            <a:r>
              <a:rPr lang="en-US" altLang="zh-TW" b="1" dirty="0" smtClean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-US" altLang="ko-KR" b="1" dirty="0">
              <a:solidFill>
                <a:srgbClr val="98480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47664" y="1419622"/>
            <a:ext cx="5760640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176205" indent="-17620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RDA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紀錄相關詞彙（如：職責敘述、職業名稱），進行館內、合作館討論。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年初步蒐集部分職責敘述用語，中文資料特殊用詞尚在蒐集。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職業名稱控制詞彙擇定尚待討論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400743" y="45503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8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83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橙紅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472</Words>
  <Application>Microsoft Office PowerPoint</Application>
  <PresentationFormat>如螢幕大小 (16:9)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Arial Unicode MS</vt:lpstr>
      <vt:lpstr>맑은 고딕</vt:lpstr>
      <vt:lpstr>微軟正黑體</vt:lpstr>
      <vt:lpstr>Arial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A1</cp:lastModifiedBy>
  <cp:revision>134</cp:revision>
  <dcterms:created xsi:type="dcterms:W3CDTF">2016-12-05T23:26:54Z</dcterms:created>
  <dcterms:modified xsi:type="dcterms:W3CDTF">2018-10-16T10:39:57Z</dcterms:modified>
</cp:coreProperties>
</file>